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21"/>
  </p:notesMasterIdLst>
  <p:sldIdLst>
    <p:sldId id="256" r:id="rId2"/>
    <p:sldId id="300" r:id="rId3"/>
    <p:sldId id="301" r:id="rId4"/>
    <p:sldId id="302" r:id="rId5"/>
    <p:sldId id="303" r:id="rId6"/>
    <p:sldId id="304" r:id="rId7"/>
    <p:sldId id="312" r:id="rId8"/>
    <p:sldId id="313" r:id="rId9"/>
    <p:sldId id="310" r:id="rId10"/>
    <p:sldId id="305" r:id="rId11"/>
    <p:sldId id="306" r:id="rId12"/>
    <p:sldId id="308" r:id="rId13"/>
    <p:sldId id="307" r:id="rId14"/>
    <p:sldId id="309" r:id="rId15"/>
    <p:sldId id="311" r:id="rId16"/>
    <p:sldId id="315" r:id="rId17"/>
    <p:sldId id="316" r:id="rId18"/>
    <p:sldId id="314" r:id="rId19"/>
    <p:sldId id="29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9" autoAdjust="0"/>
    <p:restoredTop sz="82251" autoAdjust="0"/>
  </p:normalViewPr>
  <p:slideViewPr>
    <p:cSldViewPr snapToGrid="0">
      <p:cViewPr varScale="1">
        <p:scale>
          <a:sx n="87" d="100"/>
          <a:sy n="87" d="100"/>
        </p:scale>
        <p:origin x="96" y="25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image1.jpeg>
</file>

<file path=ppt/media/image10.jpeg>
</file>

<file path=ppt/media/image11.png>
</file>

<file path=ppt/media/image12.png>
</file>

<file path=ppt/media/image13.jpg>
</file>

<file path=ppt/media/image14.png>
</file>

<file path=ppt/media/image15.png>
</file>

<file path=ppt/media/image16.png>
</file>

<file path=ppt/media/image17.png>
</file>

<file path=ppt/media/image18.jpg>
</file>

<file path=ppt/media/image19.png>
</file>

<file path=ppt/media/image2.jpeg>
</file>

<file path=ppt/media/image20.png>
</file>

<file path=ppt/media/image21.jpeg>
</file>

<file path=ppt/media/image22.jpg>
</file>

<file path=ppt/media/image23.jpg>
</file>

<file path=ppt/media/image24.jpeg>
</file>

<file path=ppt/media/image25.jpg>
</file>

<file path=ppt/media/image26.jpg>
</file>

<file path=ppt/media/image27.jp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583870-AE04-49ED-92A5-CB1A7B9E46CC}" type="datetimeFigureOut">
              <a:rPr lang="en-US" smtClean="0"/>
              <a:t>1/10/2021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DA2CEA-F526-46FA-9D15-52BF08A53DF4}" type="slidenum">
              <a:rPr lang="en-US" smtClean="0"/>
              <a:t>‹#›</a:t>
            </a:fld>
            <a:endParaRPr lang="en-US" dirty="0"/>
          </a:p>
        </p:txBody>
      </p:sp>
    </p:spTree>
    <p:extLst>
      <p:ext uri="{BB962C8B-B14F-4D97-AF65-F5344CB8AC3E}">
        <p14:creationId xmlns:p14="http://schemas.microsoft.com/office/powerpoint/2010/main" val="36859664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Đề</a:t>
            </a:r>
            <a:r>
              <a:rPr lang="en-US" baseline="0" dirty="0" smtClean="0"/>
              <a:t> tài gồm 4 phần chính 1 tổng quan 2 phân tích thiết kế 3 hiện thực và 4 kết luận</a:t>
            </a:r>
            <a:endParaRPr lang="en-US" dirty="0"/>
          </a:p>
        </p:txBody>
      </p:sp>
      <p:sp>
        <p:nvSpPr>
          <p:cNvPr id="4" name="Slide Number Placeholder 3"/>
          <p:cNvSpPr>
            <a:spLocks noGrp="1"/>
          </p:cNvSpPr>
          <p:nvPr>
            <p:ph type="sldNum" sz="quarter" idx="10"/>
          </p:nvPr>
        </p:nvSpPr>
        <p:spPr/>
        <p:txBody>
          <a:bodyPr/>
          <a:lstStyle/>
          <a:p>
            <a:fld id="{48DA2CEA-F526-46FA-9D15-52BF08A53DF4}" type="slidenum">
              <a:rPr lang="en-US" smtClean="0"/>
              <a:t>2</a:t>
            </a:fld>
            <a:endParaRPr lang="en-US" dirty="0"/>
          </a:p>
        </p:txBody>
      </p:sp>
    </p:spTree>
    <p:extLst>
      <p:ext uri="{BB962C8B-B14F-4D97-AF65-F5344CB8AC3E}">
        <p14:creationId xmlns:p14="http://schemas.microsoft.com/office/powerpoint/2010/main" val="2565621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200" kern="1200" dirty="0" smtClean="0">
                <a:solidFill>
                  <a:schemeClr val="tx1"/>
                </a:solidFill>
                <a:effectLst/>
                <a:latin typeface="+mn-lt"/>
                <a:ea typeface="+mn-ea"/>
                <a:cs typeface="+mn-cs"/>
              </a:rPr>
              <a:t>- Hiện nay, nền kinh tế ngày</a:t>
            </a:r>
            <a:r>
              <a:rPr lang="en-US" sz="1200" kern="1200" baseline="0" dirty="0" smtClean="0">
                <a:solidFill>
                  <a:schemeClr val="tx1"/>
                </a:solidFill>
                <a:effectLst/>
                <a:latin typeface="+mn-lt"/>
                <a:ea typeface="+mn-ea"/>
                <a:cs typeface="+mn-cs"/>
              </a:rPr>
              <a:t> càng phát triển</a:t>
            </a:r>
            <a:r>
              <a:rPr lang="en-US" sz="1200" kern="1200" dirty="0" smtClean="0">
                <a:solidFill>
                  <a:schemeClr val="tx1"/>
                </a:solidFill>
                <a:effectLst/>
                <a:latin typeface="+mn-lt"/>
                <a:ea typeface="+mn-ea"/>
                <a:cs typeface="+mn-cs"/>
              </a:rPr>
              <a:t>, đồng nghĩa với việc đó, các doanh nghiệp cần bổ sung nhân sự cho mình, </a:t>
            </a:r>
          </a:p>
          <a:p>
            <a:pPr marL="628650" lvl="1" indent="-171450">
              <a:buFontTx/>
              <a:buChar char="-"/>
            </a:pPr>
            <a:r>
              <a:rPr lang="en-US" sz="1200" kern="1200" dirty="0" smtClean="0">
                <a:solidFill>
                  <a:schemeClr val="tx1"/>
                </a:solidFill>
                <a:effectLst/>
                <a:latin typeface="+mn-lt"/>
                <a:ea typeface="+mn-ea"/>
                <a:cs typeface="+mn-cs"/>
              </a:rPr>
              <a:t>nên việc tuyển dụng và tìm việc làm ngày càng tăng cao. Doanh nghiệp nhỏ không biết public thông tin mình như thế nào và cũng như người tìm việc chưa có kinh nghiệm không biết mức vị trí của mình ở đâu.</a:t>
            </a:r>
          </a:p>
          <a:p>
            <a:pPr marL="628650" lvl="1" indent="-171450">
              <a:buFontTx/>
              <a:buChar char="-"/>
            </a:pPr>
            <a:r>
              <a:rPr lang="en-US" sz="1200" kern="1200" dirty="0" smtClean="0">
                <a:solidFill>
                  <a:schemeClr val="tx1"/>
                </a:solidFill>
                <a:effectLst/>
                <a:latin typeface="+mn-lt"/>
                <a:ea typeface="+mn-ea"/>
                <a:cs typeface="+mn-cs"/>
              </a:rPr>
              <a:t>Từ những khảo sát từ những trang web với những tin tuyển dụng và phỏng vấn một số người dùng, </a:t>
            </a:r>
          </a:p>
          <a:p>
            <a:pPr lvl="1"/>
            <a:r>
              <a:rPr lang="en-US" sz="1200" kern="1200" dirty="0" smtClean="0">
                <a:solidFill>
                  <a:schemeClr val="tx1"/>
                </a:solidFill>
                <a:effectLst/>
                <a:latin typeface="+mn-lt"/>
                <a:ea typeface="+mn-ea"/>
                <a:cs typeface="+mn-cs"/>
              </a:rPr>
              <a:t>Vì thế, nắm bắt nhu cầu người dùng em chọn đề tài xây dựng websites tuyển dụng có thể giúp cho người dùng có thể thực hiện những nghiệp vụ cơ bản trong tuyển dụng và tìm việc một cách nhanh chóng mà cũng phải đảm bảo thông tin chính xác.</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8DA2CEA-F526-46FA-9D15-52BF08A53DF4}" type="slidenum">
              <a:rPr lang="en-US" smtClean="0"/>
              <a:t>3</a:t>
            </a:fld>
            <a:endParaRPr lang="en-US" dirty="0"/>
          </a:p>
        </p:txBody>
      </p:sp>
    </p:spTree>
    <p:extLst>
      <p:ext uri="{BB962C8B-B14F-4D97-AF65-F5344CB8AC3E}">
        <p14:creationId xmlns:p14="http://schemas.microsoft.com/office/powerpoint/2010/main" val="2855015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200" kern="1200" dirty="0" smtClean="0">
                <a:solidFill>
                  <a:schemeClr val="tx1"/>
                </a:solidFill>
                <a:effectLst/>
                <a:latin typeface="+mn-lt"/>
                <a:ea typeface="+mn-ea"/>
                <a:cs typeface="+mn-cs"/>
              </a:rPr>
              <a:t>thì</a:t>
            </a:r>
            <a:r>
              <a:rPr lang="en-US" sz="1200" kern="1200" baseline="0" dirty="0" smtClean="0">
                <a:solidFill>
                  <a:schemeClr val="tx1"/>
                </a:solidFill>
                <a:effectLst/>
                <a:latin typeface="+mn-lt"/>
                <a:ea typeface="+mn-ea"/>
                <a:cs typeface="+mn-cs"/>
              </a:rPr>
              <a:t> hệ thống phải có</a:t>
            </a:r>
            <a:r>
              <a:rPr lang="en-US" sz="1200" kern="1200" dirty="0" smtClean="0">
                <a:solidFill>
                  <a:schemeClr val="tx1"/>
                </a:solidFill>
                <a:effectLst/>
                <a:latin typeface="+mn-lt"/>
                <a:ea typeface="+mn-ea"/>
                <a:cs typeface="+mn-cs"/>
              </a:rPr>
              <a:t> lượng thông tin chính xác, và thao tác nhanh gọn.</a:t>
            </a:r>
          </a:p>
          <a:p>
            <a:pPr lvl="1"/>
            <a:r>
              <a:rPr lang="en-US" sz="1200" kern="1200" dirty="0" smtClean="0">
                <a:solidFill>
                  <a:schemeClr val="tx1"/>
                </a:solidFill>
                <a:effectLst/>
                <a:latin typeface="+mn-lt"/>
                <a:ea typeface="+mn-ea"/>
                <a:cs typeface="+mn-cs"/>
              </a:rPr>
              <a:t>Ngoài</a:t>
            </a:r>
            <a:r>
              <a:rPr lang="en-US" sz="1200" kern="1200" baseline="0" dirty="0" smtClean="0">
                <a:solidFill>
                  <a:schemeClr val="tx1"/>
                </a:solidFill>
                <a:effectLst/>
                <a:latin typeface="+mn-lt"/>
                <a:ea typeface="+mn-ea"/>
                <a:cs typeface="+mn-cs"/>
              </a:rPr>
              <a:t> ra </a:t>
            </a:r>
            <a:r>
              <a:rPr lang="en-US" sz="1200" kern="1200" dirty="0" smtClean="0">
                <a:solidFill>
                  <a:schemeClr val="tx1"/>
                </a:solidFill>
                <a:effectLst/>
                <a:latin typeface="+mn-lt"/>
                <a:ea typeface="+mn-ea"/>
                <a:cs typeface="+mn-cs"/>
              </a:rPr>
              <a:t>Giúp nhà tuyển dụng có thể quản lý thông tin tuyển đụng để dễ dàng bổ sung nhân sự cho công ty – doanh nghiệp của mình</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Có</a:t>
            </a:r>
            <a:r>
              <a:rPr lang="en-US" sz="1200" kern="1200" baseline="0" dirty="0" smtClean="0">
                <a:solidFill>
                  <a:schemeClr val="tx1"/>
                </a:solidFill>
                <a:effectLst/>
                <a:latin typeface="+mn-lt"/>
                <a:ea typeface="+mn-ea"/>
                <a:cs typeface="+mn-cs"/>
              </a:rPr>
              <a:t> thể </a:t>
            </a:r>
            <a:r>
              <a:rPr lang="en-US" sz="1200" kern="1200" dirty="0" smtClean="0">
                <a:solidFill>
                  <a:schemeClr val="tx1"/>
                </a:solidFill>
                <a:effectLst/>
                <a:latin typeface="+mn-lt"/>
                <a:ea typeface="+mn-ea"/>
                <a:cs typeface="+mn-cs"/>
              </a:rPr>
              <a:t>Giúp người tìm việc tìm được công việc phù hợp với chuyên môn của mình nhanh chóng hiệu quả.</a:t>
            </a:r>
          </a:p>
          <a:p>
            <a:pPr lvl="1"/>
            <a:r>
              <a:rPr lang="en-US" sz="1200" kern="1200" dirty="0" smtClean="0">
                <a:solidFill>
                  <a:schemeClr val="tx1"/>
                </a:solidFill>
                <a:effectLst/>
                <a:latin typeface="+mn-lt"/>
                <a:ea typeface="+mn-ea"/>
                <a:cs typeface="+mn-cs"/>
              </a:rPr>
              <a:t>Ngoài</a:t>
            </a:r>
            <a:r>
              <a:rPr lang="en-US" sz="1200" kern="1200" baseline="0" dirty="0" smtClean="0">
                <a:solidFill>
                  <a:schemeClr val="tx1"/>
                </a:solidFill>
                <a:effectLst/>
                <a:latin typeface="+mn-lt"/>
                <a:ea typeface="+mn-ea"/>
                <a:cs typeface="+mn-cs"/>
              </a:rPr>
              <a:t> ra quản lý các bài tuyển dụng ngoài nhanh chóng hiệu quả còn phải đảm bảo độ chính xác cao cho người dùng.</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8DA2CEA-F526-46FA-9D15-52BF08A53DF4}" type="slidenum">
              <a:rPr lang="en-US" smtClean="0"/>
              <a:t>4</a:t>
            </a:fld>
            <a:endParaRPr lang="en-US" dirty="0"/>
          </a:p>
        </p:txBody>
      </p:sp>
    </p:spTree>
    <p:extLst>
      <p:ext uri="{BB962C8B-B14F-4D97-AF65-F5344CB8AC3E}">
        <p14:creationId xmlns:p14="http://schemas.microsoft.com/office/powerpoint/2010/main" val="13673964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DA2CEA-F526-46FA-9D15-52BF08A53DF4}" type="slidenum">
              <a:rPr lang="en-US" smtClean="0"/>
              <a:t>5</a:t>
            </a:fld>
            <a:endParaRPr lang="en-US" dirty="0"/>
          </a:p>
        </p:txBody>
      </p:sp>
    </p:spTree>
    <p:extLst>
      <p:ext uri="{BB962C8B-B14F-4D97-AF65-F5344CB8AC3E}">
        <p14:creationId xmlns:p14="http://schemas.microsoft.com/office/powerpoint/2010/main" val="24893133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1" indent="-171450" algn="l" defTabSz="9144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Khách vãng lai:  là những nhóm người dùng ghé thăm trang web, mục đích khảo sát trang web, khảo sát các bài tuyển dụng, có thể đăng ký tk để trở thành thành viên.</a:t>
            </a:r>
          </a:p>
          <a:p>
            <a:pPr lvl="1"/>
            <a:r>
              <a:rPr lang="en-US" sz="1200" kern="1200" dirty="0" smtClean="0">
                <a:solidFill>
                  <a:schemeClr val="tx1"/>
                </a:solidFill>
                <a:effectLst/>
                <a:latin typeface="+mn-lt"/>
                <a:ea typeface="+mn-ea"/>
                <a:cs typeface="+mn-cs"/>
              </a:rPr>
              <a:t>Người tìm việc:</a:t>
            </a:r>
          </a:p>
          <a:p>
            <a:pPr lvl="2"/>
            <a:r>
              <a:rPr lang="en-US" sz="1200" kern="1200" dirty="0" smtClean="0">
                <a:solidFill>
                  <a:schemeClr val="tx1"/>
                </a:solidFill>
                <a:effectLst/>
                <a:latin typeface="+mn-lt"/>
                <a:ea typeface="+mn-ea"/>
                <a:cs typeface="+mn-cs"/>
              </a:rPr>
              <a:t>Có tk: Nộp đơn, xem chi tiết bài tuyển dụng, Lưu việc, Tìm kiếm nhà tuyển dụng, Kiểm tra đơn đã ứng tuyển,.</a:t>
            </a:r>
          </a:p>
          <a:p>
            <a:pPr lvl="2"/>
            <a:r>
              <a:rPr lang="en-US" sz="1200" kern="1200" dirty="0" smtClean="0">
                <a:solidFill>
                  <a:schemeClr val="tx1"/>
                </a:solidFill>
                <a:effectLst/>
                <a:latin typeface="+mn-lt"/>
                <a:ea typeface="+mn-ea"/>
                <a:cs typeface="+mn-cs"/>
              </a:rPr>
              <a:t>Chưa có tk: có thể xem và tìm kiếm bài tuyển dụng. xem danh sách bài lưu, đăng nhập</a:t>
            </a:r>
          </a:p>
          <a:p>
            <a:pPr lvl="1"/>
            <a:r>
              <a:rPr lang="en-US" sz="1200" kern="1200" dirty="0" smtClean="0">
                <a:solidFill>
                  <a:schemeClr val="tx1"/>
                </a:solidFill>
                <a:effectLst/>
                <a:latin typeface="+mn-lt"/>
                <a:ea typeface="+mn-ea"/>
                <a:cs typeface="+mn-cs"/>
              </a:rPr>
              <a:t>Nhà tuyển dụng: là</a:t>
            </a:r>
            <a:r>
              <a:rPr lang="en-US" sz="1200" kern="1200" baseline="0" dirty="0" smtClean="0">
                <a:solidFill>
                  <a:schemeClr val="tx1"/>
                </a:solidFill>
                <a:effectLst/>
                <a:latin typeface="+mn-lt"/>
                <a:ea typeface="+mn-ea"/>
                <a:cs typeface="+mn-cs"/>
              </a:rPr>
              <a:t> tk thành viên</a:t>
            </a:r>
            <a:endParaRPr lang="en-US" sz="1200" kern="1200" dirty="0" smtClean="0">
              <a:solidFill>
                <a:schemeClr val="tx1"/>
              </a:solidFill>
              <a:effectLst/>
              <a:latin typeface="+mn-lt"/>
              <a:ea typeface="+mn-ea"/>
              <a:cs typeface="+mn-cs"/>
            </a:endParaRPr>
          </a:p>
          <a:p>
            <a:pPr lvl="2"/>
            <a:r>
              <a:rPr lang="en-US" sz="1200" kern="1200" dirty="0" smtClean="0">
                <a:solidFill>
                  <a:schemeClr val="tx1"/>
                </a:solidFill>
                <a:effectLst/>
                <a:latin typeface="+mn-lt"/>
                <a:ea typeface="+mn-ea"/>
                <a:cs typeface="+mn-cs"/>
              </a:rPr>
              <a:t>Đăng bài tuyển dụng, quản lý bài tuyển dụng,, quản</a:t>
            </a:r>
            <a:r>
              <a:rPr lang="en-US" sz="1200" kern="1200" baseline="0" dirty="0" smtClean="0">
                <a:solidFill>
                  <a:schemeClr val="tx1"/>
                </a:solidFill>
                <a:effectLst/>
                <a:latin typeface="+mn-lt"/>
                <a:ea typeface="+mn-ea"/>
                <a:cs typeface="+mn-cs"/>
              </a:rPr>
              <a:t> lý tuyển dụng,</a:t>
            </a:r>
            <a:r>
              <a:rPr lang="en-US" sz="1200" kern="1200" dirty="0" smtClean="0">
                <a:solidFill>
                  <a:schemeClr val="tx1"/>
                </a:solidFill>
                <a:effectLst/>
                <a:latin typeface="+mn-lt"/>
                <a:ea typeface="+mn-ea"/>
                <a:cs typeface="+mn-cs"/>
              </a:rPr>
              <a:t> quản lý ứng viên, tìm kiếm người tìm việc.</a:t>
            </a:r>
          </a:p>
          <a:p>
            <a:pPr lvl="1"/>
            <a:r>
              <a:rPr lang="en-US" sz="1200" kern="1200" dirty="0" smtClean="0">
                <a:solidFill>
                  <a:schemeClr val="tx1"/>
                </a:solidFill>
                <a:effectLst/>
                <a:latin typeface="+mn-lt"/>
                <a:ea typeface="+mn-ea"/>
                <a:cs typeface="+mn-cs"/>
              </a:rPr>
              <a:t>Quản trị viên: </a:t>
            </a:r>
          </a:p>
          <a:p>
            <a:pPr lvl="2"/>
            <a:r>
              <a:rPr lang="en-US" sz="1200" kern="1200" dirty="0" smtClean="0">
                <a:solidFill>
                  <a:schemeClr val="tx1"/>
                </a:solidFill>
                <a:effectLst/>
                <a:latin typeface="+mn-lt"/>
                <a:ea typeface="+mn-ea"/>
                <a:cs typeface="+mn-cs"/>
              </a:rPr>
              <a:t>Duyệt bài tuyển dụng, Quản lý tài khoản(Phân quyền, mở-khóa tài khoản).</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8DA2CEA-F526-46FA-9D15-52BF08A53DF4}" type="slidenum">
              <a:rPr lang="en-US" smtClean="0"/>
              <a:t>10</a:t>
            </a:fld>
            <a:endParaRPr lang="en-US" dirty="0"/>
          </a:p>
        </p:txBody>
      </p:sp>
    </p:spTree>
    <p:extLst>
      <p:ext uri="{BB962C8B-B14F-4D97-AF65-F5344CB8AC3E}">
        <p14:creationId xmlns:p14="http://schemas.microsoft.com/office/powerpoint/2010/main" val="171834049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D6756697-5E85-447C-8292-7A585D0AC102}" type="datetimeFigureOut">
              <a:rPr lang="en-US" smtClean="0"/>
              <a:t>1/10/2021</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1EAEEEA-433C-43D6-8454-5D31FE078900}" type="slidenum">
              <a:rPr lang="en-US" smtClean="0"/>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93062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1EAEEEA-433C-43D6-8454-5D31FE078900}" type="slidenum">
              <a:rPr lang="en-US" smtClean="0"/>
              <a:t>‹#›</a:t>
            </a:fld>
            <a:endParaRPr lang="en-US" dirty="0"/>
          </a:p>
        </p:txBody>
      </p:sp>
    </p:spTree>
    <p:extLst>
      <p:ext uri="{BB962C8B-B14F-4D97-AF65-F5344CB8AC3E}">
        <p14:creationId xmlns:p14="http://schemas.microsoft.com/office/powerpoint/2010/main" val="2011217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1EAEEEA-433C-43D6-8454-5D31FE078900}" type="slidenum">
              <a:rPr lang="en-US" smtClean="0"/>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913467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1EAEEEA-433C-43D6-8454-5D31FE078900}" type="slidenum">
              <a:rPr lang="en-US" smtClean="0"/>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294578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1EAEEEA-433C-43D6-8454-5D31FE078900}" type="slidenum">
              <a:rPr lang="en-US" smtClean="0"/>
              <a:t>‹#›</a:t>
            </a:fld>
            <a:endParaRPr lang="en-US" dirty="0"/>
          </a:p>
        </p:txBody>
      </p:sp>
    </p:spTree>
    <p:extLst>
      <p:ext uri="{BB962C8B-B14F-4D97-AF65-F5344CB8AC3E}">
        <p14:creationId xmlns:p14="http://schemas.microsoft.com/office/powerpoint/2010/main" val="38239661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1EAEEEA-433C-43D6-8454-5D31FE078900}" type="slidenum">
              <a:rPr lang="en-US" smtClean="0"/>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80499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1EAEEEA-433C-43D6-8454-5D31FE078900}" type="slidenum">
              <a:rPr lang="en-US" smtClean="0"/>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688321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1EAEEEA-433C-43D6-8454-5D31FE078900}"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534134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1EAEEEA-433C-43D6-8454-5D31FE078900}" type="slidenum">
              <a:rPr lang="en-US" smtClean="0"/>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53138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1EAEEEA-433C-43D6-8454-5D31FE078900}" type="slidenum">
              <a:rPr lang="en-US" smtClean="0"/>
              <a:t>‹#›</a:t>
            </a:fld>
            <a:endParaRPr lang="en-US" dirty="0"/>
          </a:p>
        </p:txBody>
      </p:sp>
    </p:spTree>
    <p:extLst>
      <p:ext uri="{BB962C8B-B14F-4D97-AF65-F5344CB8AC3E}">
        <p14:creationId xmlns:p14="http://schemas.microsoft.com/office/powerpoint/2010/main" val="2862613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1EAEEEA-433C-43D6-8454-5D31FE078900}" type="slidenum">
              <a:rPr lang="en-US" smtClean="0"/>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34344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1EAEEEA-433C-43D6-8454-5D31FE078900}" type="slidenum">
              <a:rPr lang="en-US" smtClean="0"/>
              <a:t>‹#›</a:t>
            </a:fld>
            <a:endParaRPr lang="en-US" dirty="0"/>
          </a:p>
        </p:txBody>
      </p:sp>
    </p:spTree>
    <p:extLst>
      <p:ext uri="{BB962C8B-B14F-4D97-AF65-F5344CB8AC3E}">
        <p14:creationId xmlns:p14="http://schemas.microsoft.com/office/powerpoint/2010/main" val="2052682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1EAEEEA-433C-43D6-8454-5D31FE078900}"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62919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1EAEEEA-433C-43D6-8454-5D31FE078900}"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07632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1EAEEEA-433C-43D6-8454-5D31FE078900}" type="slidenum">
              <a:rPr lang="en-US" smtClean="0"/>
              <a:t>‹#›</a:t>
            </a:fld>
            <a:endParaRPr lang="en-US" dirty="0"/>
          </a:p>
        </p:txBody>
      </p:sp>
    </p:spTree>
    <p:extLst>
      <p:ext uri="{BB962C8B-B14F-4D97-AF65-F5344CB8AC3E}">
        <p14:creationId xmlns:p14="http://schemas.microsoft.com/office/powerpoint/2010/main" val="2105660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1EAEEEA-433C-43D6-8454-5D31FE078900}" type="slidenum">
              <a:rPr lang="en-US" smtClean="0"/>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47827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6756697-5E85-447C-8292-7A585D0AC102}" type="datetimeFigureOut">
              <a:rPr lang="en-US" smtClean="0"/>
              <a:t>1/10/2021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1EAEEEA-433C-43D6-8454-5D31FE078900}" type="slidenum">
              <a:rPr lang="en-US" smtClean="0"/>
              <a:t>‹#›</a:t>
            </a:fld>
            <a:endParaRPr lang="en-US" dirty="0"/>
          </a:p>
        </p:txBody>
      </p:sp>
    </p:spTree>
    <p:extLst>
      <p:ext uri="{BB962C8B-B14F-4D97-AF65-F5344CB8AC3E}">
        <p14:creationId xmlns:p14="http://schemas.microsoft.com/office/powerpoint/2010/main" val="3699197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6756697-5E85-447C-8292-7A585D0AC102}" type="datetimeFigureOut">
              <a:rPr lang="en-US" smtClean="0"/>
              <a:t>1/10/2021</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1EAEEEA-433C-43D6-8454-5D31FE078900}" type="slidenum">
              <a:rPr lang="en-US" smtClean="0"/>
              <a:t>‹#›</a:t>
            </a:fld>
            <a:endParaRPr lang="en-US" dirty="0"/>
          </a:p>
        </p:txBody>
      </p:sp>
    </p:spTree>
    <p:extLst>
      <p:ext uri="{BB962C8B-B14F-4D97-AF65-F5344CB8AC3E}">
        <p14:creationId xmlns:p14="http://schemas.microsoft.com/office/powerpoint/2010/main" val="2809880919"/>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openxmlformats.org/officeDocument/2006/relationships/hyperlink" Target="../diagram/picture/useCase.jpg" TargetMode="External"/><Relationship Id="rId2" Type="http://schemas.openxmlformats.org/officeDocument/2006/relationships/image" Target="../media/image21.jpeg"/><Relationship Id="rId1" Type="http://schemas.openxmlformats.org/officeDocument/2006/relationships/slideLayout" Target="../slideLayouts/slideLayout7.xml"/><Relationship Id="rId4" Type="http://schemas.openxmlformats.org/officeDocument/2006/relationships/image" Target="../media/image22.jpg"/></Relationships>
</file>

<file path=ppt/slides/_rels/slide12.xml.rels><?xml version="1.0" encoding="UTF-8" standalone="yes"?>
<Relationships xmlns="http://schemas.openxmlformats.org/package/2006/relationships"><Relationship Id="rId3" Type="http://schemas.openxmlformats.org/officeDocument/2006/relationships/hyperlink" Target="../diagram/picture/ClassDiagram1.jpg" TargetMode="External"/><Relationship Id="rId2" Type="http://schemas.openxmlformats.org/officeDocument/2006/relationships/image" Target="../media/image21.jpeg"/><Relationship Id="rId1" Type="http://schemas.openxmlformats.org/officeDocument/2006/relationships/slideLayout" Target="../slideLayouts/slideLayout7.xml"/><Relationship Id="rId4" Type="http://schemas.openxmlformats.org/officeDocument/2006/relationships/image" Target="../media/image23.jpg"/></Relationships>
</file>

<file path=ppt/slides/_rels/slide13.xml.rels><?xml version="1.0" encoding="UTF-8" standalone="yes"?>
<Relationships xmlns="http://schemas.openxmlformats.org/package/2006/relationships"><Relationship Id="rId3" Type="http://schemas.openxmlformats.org/officeDocument/2006/relationships/hyperlink" Target="../diagram/picture/ERDDiagram1.jpg" TargetMode="External"/><Relationship Id="rId2" Type="http://schemas.openxmlformats.org/officeDocument/2006/relationships/image" Target="../media/image21.jpeg"/><Relationship Id="rId1" Type="http://schemas.openxmlformats.org/officeDocument/2006/relationships/slideLayout" Target="../slideLayouts/slideLayout7.xml"/><Relationship Id="rId4" Type="http://schemas.openxmlformats.org/officeDocument/2006/relationships/image" Target="../media/image24.jpeg"/></Relationships>
</file>

<file path=ppt/slides/_rels/slide1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vi.wikipedia.org/wiki/JavaScript" TargetMode="External"/><Relationship Id="rId13" Type="http://schemas.openxmlformats.org/officeDocument/2006/relationships/hyperlink" Target="https://vi.wikipedia.org/wiki/MySQL" TargetMode="External"/><Relationship Id="rId3" Type="http://schemas.openxmlformats.org/officeDocument/2006/relationships/hyperlink" Target="http://hoclaptrinhweb.org/lap-trinh/hoc-php/227-bai-1-gioi-thieu-ve-ngon-ngu-lap-trinh-php-va-huong-dan-cai-dat.html" TargetMode="External"/><Relationship Id="rId7" Type="http://schemas.openxmlformats.org/officeDocument/2006/relationships/hyperlink" Target="https://vi.wikipedia.org/wiki/Laravel" TargetMode="External"/><Relationship Id="rId12" Type="http://schemas.openxmlformats.org/officeDocument/2006/relationships/hyperlink" Target="https://www.codehub.vn/MVC-Model-View-Controller-La-Gi" TargetMode="External"/><Relationship Id="rId2"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hyperlink" Target="http://laptrinhphp.vn/framework-laravel/" TargetMode="External"/><Relationship Id="rId11" Type="http://schemas.openxmlformats.org/officeDocument/2006/relationships/hyperlink" Target="https://vi.wikipedia.org/wiki/MVC" TargetMode="External"/><Relationship Id="rId5" Type="http://schemas.openxmlformats.org/officeDocument/2006/relationships/hyperlink" Target="https://laravel.com/docs/7.x" TargetMode="External"/><Relationship Id="rId15" Type="http://schemas.openxmlformats.org/officeDocument/2006/relationships/hyperlink" Target="http://sqladvice.com/mysql-la-gi-tong-quan-ve-he-quan-tri-du-lieu-mysql/" TargetMode="External"/><Relationship Id="rId10" Type="http://schemas.openxmlformats.org/officeDocument/2006/relationships/hyperlink" Target="https://techtalk.vn/php-va-mo-hinh-mvc.html" TargetMode="External"/><Relationship Id="rId4" Type="http://schemas.openxmlformats.org/officeDocument/2006/relationships/hyperlink" Target="https://vi.wikipedia.org/wiki/PHP" TargetMode="External"/><Relationship Id="rId9" Type="http://schemas.openxmlformats.org/officeDocument/2006/relationships/hyperlink" Target="https://developer.mozilla.org/vi/docs/Web/JavaScript/Guide/cu-phap-lap-trinh" TargetMode="External"/><Relationship Id="rId14" Type="http://schemas.openxmlformats.org/officeDocument/2006/relationships/hyperlink" Target="https://www.youtube.com/watch?v=95czzJbWytA"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9.png"/><Relationship Id="rId3" Type="http://schemas.microsoft.com/office/2007/relationships/hdphoto" Target="../media/hdphoto1.wdp"/><Relationship Id="rId7" Type="http://schemas.openxmlformats.org/officeDocument/2006/relationships/image" Target="../media/image18.jp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47270" y="1184856"/>
            <a:ext cx="8825658" cy="2356153"/>
          </a:xfrm>
        </p:spPr>
        <p:txBody>
          <a:bodyPr/>
          <a:lstStyle/>
          <a:p>
            <a:r>
              <a:rPr lang="en-US" sz="4400" dirty="0" smtClean="0">
                <a:solidFill>
                  <a:srgbClr val="FF0000"/>
                </a:solidFill>
                <a:latin typeface="Times New Roman" panose="02020603050405020304" pitchFamily="18" charset="0"/>
                <a:cs typeface="Times New Roman" panose="02020603050405020304" pitchFamily="18" charset="0"/>
              </a:rPr>
              <a:t>KHÓA LUẬN TỐT NGHIỆP</a:t>
            </a:r>
            <a:endParaRPr lang="en-US" sz="4400" dirty="0">
              <a:solidFill>
                <a:srgbClr val="FF0000"/>
              </a:solidFill>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2627290" y="3541009"/>
            <a:ext cx="7212169" cy="1655762"/>
          </a:xfrm>
        </p:spPr>
        <p:txBody>
          <a:bodyPr>
            <a:normAutofit fontScale="77500" lnSpcReduction="20000"/>
          </a:bodyPr>
          <a:lstStyle/>
          <a:p>
            <a:pPr algn="l"/>
            <a:r>
              <a:rPr lang="en-US" dirty="0" err="1" smtClean="0">
                <a:latin typeface="Times New Roman" panose="02020603050405020304" pitchFamily="18" charset="0"/>
                <a:cs typeface="Times New Roman" panose="02020603050405020304" pitchFamily="18" charset="0"/>
              </a:rPr>
              <a:t>Đề</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tài</a:t>
            </a:r>
            <a:r>
              <a:rPr lang="en-US" dirty="0" smtClean="0">
                <a:latin typeface="Times New Roman" panose="02020603050405020304" pitchFamily="18" charset="0"/>
                <a:cs typeface="Times New Roman" panose="02020603050405020304" pitchFamily="18" charset="0"/>
              </a:rPr>
              <a:t>:</a:t>
            </a:r>
            <a:r>
              <a:rPr lang="en-US" b="1" dirty="0" smtClean="0">
                <a:latin typeface="Times New Roman" panose="02020603050405020304" pitchFamily="18" charset="0"/>
                <a:cs typeface="Times New Roman" panose="02020603050405020304" pitchFamily="18" charset="0"/>
              </a:rPr>
              <a:t> Website </a:t>
            </a:r>
            <a:r>
              <a:rPr lang="en-US" b="1" dirty="0" err="1" smtClean="0">
                <a:latin typeface="Times New Roman" panose="02020603050405020304" pitchFamily="18" charset="0"/>
                <a:cs typeface="Times New Roman" panose="02020603050405020304" pitchFamily="18" charset="0"/>
              </a:rPr>
              <a:t>Đăng</a:t>
            </a:r>
            <a:r>
              <a:rPr lang="en-US" b="1" dirty="0" smtClean="0">
                <a:latin typeface="Times New Roman" panose="02020603050405020304" pitchFamily="18" charset="0"/>
                <a:cs typeface="Times New Roman" panose="02020603050405020304" pitchFamily="18" charset="0"/>
              </a:rPr>
              <a:t> Tin </a:t>
            </a:r>
            <a:r>
              <a:rPr lang="en-US" b="1" dirty="0" err="1" smtClean="0">
                <a:latin typeface="Times New Roman" panose="02020603050405020304" pitchFamily="18" charset="0"/>
                <a:cs typeface="Times New Roman" panose="02020603050405020304" pitchFamily="18" charset="0"/>
              </a:rPr>
              <a:t>Tuyển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Dụng</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Và</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Quản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Lý</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Việc</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Làm</a:t>
            </a:r>
            <a:endParaRPr lang="en-US" b="1" dirty="0" smtClean="0">
              <a:latin typeface="Times New Roman" panose="02020603050405020304" pitchFamily="18" charset="0"/>
              <a:cs typeface="Times New Roman" panose="02020603050405020304" pitchFamily="18" charset="0"/>
            </a:endParaRPr>
          </a:p>
          <a:p>
            <a:pPr algn="l"/>
            <a:r>
              <a:rPr lang="en-US" dirty="0" smtClean="0">
                <a:latin typeface="Times New Roman" panose="02020603050405020304" pitchFamily="18" charset="0"/>
                <a:cs typeface="Times New Roman" panose="02020603050405020304" pitchFamily="18" charset="0"/>
              </a:rPr>
              <a:t>CHUYÊN NGÀNH: </a:t>
            </a:r>
            <a:r>
              <a:rPr lang="en-US" b="1" dirty="0" smtClean="0">
                <a:latin typeface="Times New Roman" panose="02020603050405020304" pitchFamily="18" charset="0"/>
                <a:cs typeface="Times New Roman" panose="02020603050405020304" pitchFamily="18" charset="0"/>
              </a:rPr>
              <a:t>HỆ THỐNG THÔNG TIN</a:t>
            </a:r>
          </a:p>
          <a:p>
            <a:pPr algn="l"/>
            <a:r>
              <a:rPr lang="en-US" dirty="0" err="1" smtClean="0">
                <a:latin typeface="Times New Roman" panose="02020603050405020304" pitchFamily="18" charset="0"/>
                <a:cs typeface="Times New Roman" panose="02020603050405020304" pitchFamily="18" charset="0"/>
              </a:rPr>
              <a:t>Giáo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viên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hướng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dẫn</a:t>
            </a:r>
            <a:r>
              <a:rPr lang="en-US" dirty="0" smtClean="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ThS</a:t>
            </a:r>
            <a:r>
              <a:rPr lang="en-US" b="1" dirty="0">
                <a:latin typeface="Times New Roman" panose="02020603050405020304" pitchFamily="18" charset="0"/>
                <a:cs typeface="Times New Roman" panose="02020603050405020304" pitchFamily="18" charset="0"/>
              </a:rPr>
              <a:t>. TRẦN THỊ KIM CHI</a:t>
            </a:r>
            <a:endParaRPr lang="en-US" dirty="0" smtClean="0">
              <a:latin typeface="Times New Roman" panose="02020603050405020304" pitchFamily="18" charset="0"/>
              <a:cs typeface="Times New Roman" panose="02020603050405020304" pitchFamily="18" charset="0"/>
            </a:endParaRPr>
          </a:p>
          <a:p>
            <a:pPr algn="l"/>
            <a:r>
              <a:rPr lang="en-US" dirty="0" err="1" smtClean="0">
                <a:latin typeface="Times New Roman" panose="02020603050405020304" pitchFamily="18" charset="0"/>
                <a:cs typeface="Times New Roman" panose="02020603050405020304" pitchFamily="18" charset="0"/>
              </a:rPr>
              <a:t>Sinh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viên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thực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hiện</a:t>
            </a:r>
            <a:r>
              <a:rPr lang="en-US" dirty="0" smtClean="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TỐNG MINH THUẬN</a:t>
            </a:r>
          </a:p>
          <a:p>
            <a:pPr algn="l"/>
            <a:r>
              <a:rPr lang="en-US" dirty="0" err="1" smtClean="0">
                <a:latin typeface="Times New Roman" panose="02020603050405020304" pitchFamily="18" charset="0"/>
                <a:cs typeface="Times New Roman" panose="02020603050405020304" pitchFamily="18" charset="0"/>
              </a:rPr>
              <a:t>Mã</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số</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sinh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viên</a:t>
            </a:r>
            <a:r>
              <a:rPr lang="en-US" dirty="0" smtClean="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15020551	</a:t>
            </a:r>
            <a:r>
              <a:rPr lang="en-US" dirty="0" smtClean="0">
                <a:latin typeface="Times New Roman" panose="02020603050405020304" pitchFamily="18" charset="0"/>
                <a:cs typeface="Times New Roman" panose="02020603050405020304" pitchFamily="18" charset="0"/>
              </a:rPr>
              <a:t>	-	</a:t>
            </a:r>
            <a:r>
              <a:rPr lang="en-US" dirty="0" err="1" smtClean="0">
                <a:latin typeface="Times New Roman" panose="02020603050405020304" pitchFamily="18" charset="0"/>
                <a:cs typeface="Times New Roman" panose="02020603050405020304" pitchFamily="18" charset="0"/>
              </a:rPr>
              <a:t>Lớp</a:t>
            </a:r>
            <a:r>
              <a:rPr lang="en-US" dirty="0" smtClean="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DHHTTT11A</a:t>
            </a:r>
            <a:r>
              <a:rPr lang="en-US" dirty="0" smtClean="0">
                <a:latin typeface="Times New Roman" panose="02020603050405020304" pitchFamily="18" charset="0"/>
                <a:cs typeface="Times New Roman" panose="02020603050405020304" pitchFamily="18" charset="0"/>
              </a:rPr>
              <a:t>	- </a:t>
            </a:r>
            <a:r>
              <a:rPr lang="en-US" dirty="0" err="1" smtClean="0">
                <a:latin typeface="Times New Roman" panose="02020603050405020304" pitchFamily="18" charset="0"/>
                <a:cs typeface="Times New Roman" panose="02020603050405020304" pitchFamily="18" charset="0"/>
              </a:rPr>
              <a:t>Khóa</a:t>
            </a:r>
            <a:r>
              <a:rPr lang="en-US" dirty="0" smtClean="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11</a:t>
            </a:r>
          </a:p>
        </p:txBody>
      </p:sp>
      <p:pic>
        <p:nvPicPr>
          <p:cNvPr id="4" name="Picture 3" descr="https://dhth7lt.files.wordpress.com/2012/10/mau-logo-dhcntphcm.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54662" y="1884678"/>
            <a:ext cx="1935535" cy="881716"/>
          </a:xfrm>
          <a:prstGeom prst="rect">
            <a:avLst/>
          </a:prstGeom>
          <a:noFill/>
          <a:ln>
            <a:noFill/>
          </a:ln>
        </p:spPr>
      </p:pic>
      <p:sp>
        <p:nvSpPr>
          <p:cNvPr id="5" name="TextBox 4"/>
          <p:cNvSpPr txBox="1"/>
          <p:nvPr/>
        </p:nvSpPr>
        <p:spPr>
          <a:xfrm>
            <a:off x="2607221" y="1515346"/>
            <a:ext cx="7252306" cy="369332"/>
          </a:xfrm>
          <a:prstGeom prst="rect">
            <a:avLst/>
          </a:prstGeom>
          <a:noFill/>
        </p:spPr>
        <p:txBody>
          <a:bodyPr wrap="none" rtlCol="0">
            <a:spAutoFit/>
          </a:bodyPr>
          <a:lstStyle/>
          <a:p>
            <a:r>
              <a:rPr lang="en-US" b="1" dirty="0"/>
              <a:t>TRƯỜNG ĐẠI HỌC CÔNG NGHIỆP THÀNH PHỐ HỒ CHÍ </a:t>
            </a:r>
            <a:r>
              <a:rPr lang="en-US" b="1" dirty="0" smtClean="0"/>
              <a:t>MINH</a:t>
            </a:r>
            <a:endParaRPr lang="en-US" dirty="0"/>
          </a:p>
        </p:txBody>
      </p:sp>
    </p:spTree>
    <p:extLst>
      <p:ext uri="{BB962C8B-B14F-4D97-AF65-F5344CB8AC3E}">
        <p14:creationId xmlns:p14="http://schemas.microsoft.com/office/powerpoint/2010/main" val="34006538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40823" y="896983"/>
            <a:ext cx="10136777" cy="461665"/>
          </a:xfrm>
          <a:prstGeom prst="rect">
            <a:avLst/>
          </a:prstGeom>
          <a:noFill/>
        </p:spPr>
        <p:txBody>
          <a:bodyPr wrap="square" rtlCol="0">
            <a:spAutoFit/>
          </a:bodyPr>
          <a:lstStyle/>
          <a:p>
            <a:pPr algn="ctr"/>
            <a:r>
              <a:rPr lang="en-US" sz="2400" dirty="0" smtClean="0">
                <a:solidFill>
                  <a:srgbClr val="FF0000"/>
                </a:solidFill>
              </a:rPr>
              <a:t>PHÂN TÍCH THIẾT KẾ</a:t>
            </a:r>
            <a:r>
              <a:rPr lang="en-US" sz="2400" dirty="0" smtClean="0"/>
              <a:t> - Người dùng chính </a:t>
            </a:r>
            <a:endParaRPr lang="en-US" sz="2400" dirty="0"/>
          </a:p>
        </p:txBody>
      </p:sp>
      <p:sp>
        <p:nvSpPr>
          <p:cNvPr id="6" name="TextBox 5"/>
          <p:cNvSpPr txBox="1"/>
          <p:nvPr/>
        </p:nvSpPr>
        <p:spPr>
          <a:xfrm>
            <a:off x="5788274" y="2232881"/>
            <a:ext cx="1181100" cy="369332"/>
          </a:xfrm>
          <a:prstGeom prst="rect">
            <a:avLst/>
          </a:prstGeom>
          <a:noFill/>
        </p:spPr>
        <p:txBody>
          <a:bodyPr wrap="square" rtlCol="0">
            <a:spAutoFit/>
          </a:bodyPr>
          <a:lstStyle/>
          <a:p>
            <a:r>
              <a:rPr lang="en-US" dirty="0" smtClean="0">
                <a:solidFill>
                  <a:schemeClr val="bg1"/>
                </a:solidFill>
              </a:rPr>
              <a:t>Triển khai</a:t>
            </a:r>
          </a:p>
        </p:txBody>
      </p:sp>
      <p:sp>
        <p:nvSpPr>
          <p:cNvPr id="7" name="Rounded Rectangle 6"/>
          <p:cNvSpPr/>
          <p:nvPr/>
        </p:nvSpPr>
        <p:spPr>
          <a:xfrm>
            <a:off x="3486150" y="1766156"/>
            <a:ext cx="4972050" cy="811513"/>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Khách vãng lai</a:t>
            </a:r>
            <a:endParaRPr lang="en-US" dirty="0"/>
          </a:p>
        </p:txBody>
      </p:sp>
      <p:sp>
        <p:nvSpPr>
          <p:cNvPr id="11" name="Rounded Rectangle 10"/>
          <p:cNvSpPr/>
          <p:nvPr/>
        </p:nvSpPr>
        <p:spPr>
          <a:xfrm>
            <a:off x="3486150" y="2913467"/>
            <a:ext cx="4972050" cy="811513"/>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Người tìm việc</a:t>
            </a:r>
            <a:endParaRPr lang="en-US" dirty="0"/>
          </a:p>
        </p:txBody>
      </p:sp>
      <p:sp>
        <p:nvSpPr>
          <p:cNvPr id="12" name="Rounded Rectangle 11"/>
          <p:cNvSpPr/>
          <p:nvPr/>
        </p:nvSpPr>
        <p:spPr>
          <a:xfrm>
            <a:off x="3486150" y="4034289"/>
            <a:ext cx="4972050" cy="811513"/>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Nhà tuyển dụng</a:t>
            </a:r>
            <a:endParaRPr lang="en-US" dirty="0"/>
          </a:p>
        </p:txBody>
      </p:sp>
      <p:sp>
        <p:nvSpPr>
          <p:cNvPr id="13" name="Rounded Rectangle 12"/>
          <p:cNvSpPr/>
          <p:nvPr/>
        </p:nvSpPr>
        <p:spPr>
          <a:xfrm>
            <a:off x="3486150" y="5157056"/>
            <a:ext cx="4972050" cy="811513"/>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Quản trị viên</a:t>
            </a:r>
            <a:endParaRPr lang="en-US" dirty="0"/>
          </a:p>
        </p:txBody>
      </p:sp>
      <p:pic>
        <p:nvPicPr>
          <p:cNvPr id="8" name="Picture 7"/>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420100" y="532720"/>
            <a:ext cx="3771900" cy="2212848"/>
          </a:xfrm>
          <a:prstGeom prst="rect">
            <a:avLst/>
          </a:prstGeom>
        </p:spPr>
      </p:pic>
    </p:spTree>
    <p:extLst>
      <p:ext uri="{BB962C8B-B14F-4D97-AF65-F5344CB8AC3E}">
        <p14:creationId xmlns:p14="http://schemas.microsoft.com/office/powerpoint/2010/main" val="4207609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3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3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1"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down)">
                                      <p:cBhvr>
                                        <p:cTn id="17" dur="3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37"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300"/>
                                        <p:tgtEl>
                                          <p:spTgt spid="13"/>
                                        </p:tgtEl>
                                      </p:cBhvr>
                                    </p:animEffect>
                                    <p:anim calcmode="lin" valueType="num">
                                      <p:cBhvr>
                                        <p:cTn id="23" dur="300" fill="hold"/>
                                        <p:tgtEl>
                                          <p:spTgt spid="13"/>
                                        </p:tgtEl>
                                        <p:attrNameLst>
                                          <p:attrName>ppt_x</p:attrName>
                                        </p:attrNameLst>
                                      </p:cBhvr>
                                      <p:tavLst>
                                        <p:tav tm="0">
                                          <p:val>
                                            <p:strVal val="#ppt_x"/>
                                          </p:val>
                                        </p:tav>
                                        <p:tav tm="100000">
                                          <p:val>
                                            <p:strVal val="#ppt_x"/>
                                          </p:val>
                                        </p:tav>
                                      </p:tavLst>
                                    </p:anim>
                                    <p:anim calcmode="lin" valueType="num">
                                      <p:cBhvr>
                                        <p:cTn id="24" dur="270" decel="100000" fill="hold"/>
                                        <p:tgtEl>
                                          <p:spTgt spid="13"/>
                                        </p:tgtEl>
                                        <p:attrNameLst>
                                          <p:attrName>ppt_y</p:attrName>
                                        </p:attrNameLst>
                                      </p:cBhvr>
                                      <p:tavLst>
                                        <p:tav tm="0">
                                          <p:val>
                                            <p:strVal val="#ppt_y+1"/>
                                          </p:val>
                                        </p:tav>
                                        <p:tav tm="100000">
                                          <p:val>
                                            <p:strVal val="#ppt_y-.03"/>
                                          </p:val>
                                        </p:tav>
                                      </p:tavLst>
                                    </p:anim>
                                    <p:anim calcmode="lin" valueType="num">
                                      <p:cBhvr>
                                        <p:cTn id="25" dur="30" accel="100000" fill="hold">
                                          <p:stCondLst>
                                            <p:cond delay="27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P spid="12" grpId="1" animBg="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extBox 3"/>
          <p:cNvSpPr txBox="1"/>
          <p:nvPr/>
        </p:nvSpPr>
        <p:spPr>
          <a:xfrm>
            <a:off x="731248" y="287383"/>
            <a:ext cx="1049927" cy="369332"/>
          </a:xfrm>
          <a:prstGeom prst="rect">
            <a:avLst/>
          </a:prstGeom>
          <a:solidFill>
            <a:schemeClr val="bg1"/>
          </a:solidFill>
          <a:effectLst>
            <a:glow rad="127000">
              <a:schemeClr val="tx1"/>
            </a:glow>
          </a:effectLst>
        </p:spPr>
        <p:txBody>
          <a:bodyPr wrap="square" rtlCol="0">
            <a:spAutoFit/>
          </a:bodyPr>
          <a:lstStyle/>
          <a:p>
            <a:pPr algn="ctr"/>
            <a:r>
              <a:rPr lang="en-US" dirty="0" smtClean="0">
                <a:hlinkClick r:id="rId3" action="ppaction://hlinkfile"/>
              </a:rPr>
              <a:t>Use Case</a:t>
            </a:r>
            <a:endParaRPr lang="en-US" dirty="0"/>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810" r="2902" b="1805"/>
          <a:stretch/>
        </p:blipFill>
        <p:spPr>
          <a:xfrm>
            <a:off x="2400300" y="0"/>
            <a:ext cx="8553450" cy="6858000"/>
          </a:xfrm>
          <a:prstGeom prst="rect">
            <a:avLst/>
          </a:prstGeom>
        </p:spPr>
      </p:pic>
    </p:spTree>
    <p:extLst>
      <p:ext uri="{BB962C8B-B14F-4D97-AF65-F5344CB8AC3E}">
        <p14:creationId xmlns:p14="http://schemas.microsoft.com/office/powerpoint/2010/main" val="3250400474"/>
      </p:ext>
    </p:extLst>
  </p:cSld>
  <p:clrMapOvr>
    <a:masterClrMapping/>
  </p:clrMapOvr>
  <p:transition>
    <p:blinds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extBox 3"/>
          <p:cNvSpPr txBox="1"/>
          <p:nvPr/>
        </p:nvSpPr>
        <p:spPr>
          <a:xfrm>
            <a:off x="209550" y="287383"/>
            <a:ext cx="1571625" cy="369332"/>
          </a:xfrm>
          <a:prstGeom prst="rect">
            <a:avLst/>
          </a:prstGeom>
          <a:solidFill>
            <a:schemeClr val="bg1"/>
          </a:solidFill>
          <a:effectLst>
            <a:glow rad="127000">
              <a:schemeClr val="tx1"/>
            </a:glow>
          </a:effectLst>
        </p:spPr>
        <p:txBody>
          <a:bodyPr wrap="square" rtlCol="0">
            <a:spAutoFit/>
          </a:bodyPr>
          <a:lstStyle/>
          <a:p>
            <a:pPr algn="ctr"/>
            <a:r>
              <a:rPr lang="en-US" dirty="0" smtClean="0">
                <a:hlinkClick r:id="rId3" action="ppaction://hlinkfile"/>
              </a:rPr>
              <a:t>Sơ đồ lớp</a:t>
            </a:r>
            <a:endParaRPr lang="en-US" dirty="0"/>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14226" y="0"/>
            <a:ext cx="8944697" cy="6858000"/>
          </a:xfrm>
          <a:prstGeom prst="rect">
            <a:avLst/>
          </a:prstGeom>
        </p:spPr>
      </p:pic>
    </p:spTree>
    <p:extLst>
      <p:ext uri="{BB962C8B-B14F-4D97-AF65-F5344CB8AC3E}">
        <p14:creationId xmlns:p14="http://schemas.microsoft.com/office/powerpoint/2010/main" val="844351351"/>
      </p:ext>
    </p:extLst>
  </p:cSld>
  <p:clrMapOvr>
    <a:masterClrMapping/>
  </p:clrMapOvr>
  <mc:AlternateContent xmlns:mc="http://schemas.openxmlformats.org/markup-compatibility/2006">
    <mc:Choice xmlns:p14="http://schemas.microsoft.com/office/powerpoint/2010/main" Requires="p14">
      <p:transition p14:dur="250">
        <p:randomBar dir="vert"/>
      </p:transition>
    </mc:Choice>
    <mc:Fallback>
      <p:transition>
        <p:randomBar dir="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extBox 3"/>
          <p:cNvSpPr txBox="1"/>
          <p:nvPr/>
        </p:nvSpPr>
        <p:spPr>
          <a:xfrm>
            <a:off x="209550" y="287383"/>
            <a:ext cx="1571625" cy="369332"/>
          </a:xfrm>
          <a:prstGeom prst="rect">
            <a:avLst/>
          </a:prstGeom>
          <a:solidFill>
            <a:schemeClr val="bg1"/>
          </a:solidFill>
          <a:effectLst>
            <a:glow rad="127000">
              <a:schemeClr val="tx1"/>
            </a:glow>
          </a:effectLst>
        </p:spPr>
        <p:txBody>
          <a:bodyPr wrap="square" rtlCol="0">
            <a:spAutoFit/>
          </a:bodyPr>
          <a:lstStyle/>
          <a:p>
            <a:pPr algn="ctr"/>
            <a:r>
              <a:rPr lang="en-US" dirty="0" smtClean="0">
                <a:hlinkClick r:id="rId3" action="ppaction://hlinkfile"/>
              </a:rPr>
              <a:t>Sơ đồ quan hệ</a:t>
            </a:r>
            <a:endParaRPr lang="en-US" dirty="0"/>
          </a:p>
        </p:txBody>
      </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t="2361" r="17343" b="9445"/>
          <a:stretch/>
        </p:blipFill>
        <p:spPr>
          <a:xfrm>
            <a:off x="2666910" y="0"/>
            <a:ext cx="8010615" cy="6858000"/>
          </a:xfrm>
          <a:prstGeom prst="rect">
            <a:avLst/>
          </a:prstGeom>
        </p:spPr>
      </p:pic>
    </p:spTree>
    <p:extLst>
      <p:ext uri="{BB962C8B-B14F-4D97-AF65-F5344CB8AC3E}">
        <p14:creationId xmlns:p14="http://schemas.microsoft.com/office/powerpoint/2010/main" val="381881825"/>
      </p:ext>
    </p:extLst>
  </p:cSld>
  <p:clrMapOvr>
    <a:masterClrMapping/>
  </p:clrMapOvr>
  <mc:AlternateContent xmlns:mc="http://schemas.openxmlformats.org/markup-compatibility/2006">
    <mc:Choice xmlns:p14="http://schemas.microsoft.com/office/powerpoint/2010/main" Requires="p14">
      <p:transition p14:dur="250">
        <p:cover/>
      </p:transition>
    </mc:Choice>
    <mc:Fallback>
      <p:transition>
        <p:cover/>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extBox 3"/>
          <p:cNvSpPr txBox="1"/>
          <p:nvPr/>
        </p:nvSpPr>
        <p:spPr>
          <a:xfrm>
            <a:off x="1150348" y="656882"/>
            <a:ext cx="10136777" cy="461665"/>
          </a:xfrm>
          <a:prstGeom prst="rect">
            <a:avLst/>
          </a:prstGeom>
          <a:noFill/>
        </p:spPr>
        <p:txBody>
          <a:bodyPr wrap="square" rtlCol="0">
            <a:spAutoFit/>
          </a:bodyPr>
          <a:lstStyle/>
          <a:p>
            <a:pPr algn="ctr"/>
            <a:r>
              <a:rPr lang="en-US" sz="2400" dirty="0">
                <a:solidFill>
                  <a:srgbClr val="FF0000"/>
                </a:solidFill>
              </a:rPr>
              <a:t>PHÂN TÍCH THIẾT KẾ</a:t>
            </a:r>
            <a:r>
              <a:rPr lang="en-US" sz="2400" dirty="0" smtClean="0"/>
              <a:t>– Sơ đồ tuần tự </a:t>
            </a:r>
            <a:endParaRPr lang="en-US" sz="2400" dirty="0"/>
          </a:p>
        </p:txBody>
      </p:sp>
      <p:pic>
        <p:nvPicPr>
          <p:cNvPr id="15" name="Picture 14"/>
          <p:cNvPicPr>
            <a:picLocks noChangeAspect="1"/>
          </p:cNvPicPr>
          <p:nvPr/>
        </p:nvPicPr>
        <p:blipFill rotWithShape="1">
          <a:blip r:embed="rId2">
            <a:extLst>
              <a:ext uri="{28A0092B-C50C-407E-A947-70E740481C1C}">
                <a14:useLocalDpi xmlns:a14="http://schemas.microsoft.com/office/drawing/2010/main" val="0"/>
              </a:ext>
            </a:extLst>
          </a:blip>
          <a:srcRect r="2637" b="2778"/>
          <a:stretch/>
        </p:blipFill>
        <p:spPr>
          <a:xfrm>
            <a:off x="115058" y="1266315"/>
            <a:ext cx="5435091" cy="4709290"/>
          </a:xfrm>
          <a:prstGeom prst="rect">
            <a:avLst/>
          </a:prstGeom>
        </p:spPr>
      </p:pic>
      <p:pic>
        <p:nvPicPr>
          <p:cNvPr id="16" name="Picture 15"/>
          <p:cNvPicPr>
            <a:picLocks noChangeAspect="1"/>
          </p:cNvPicPr>
          <p:nvPr/>
        </p:nvPicPr>
        <p:blipFill rotWithShape="1">
          <a:blip r:embed="rId3">
            <a:extLst>
              <a:ext uri="{28A0092B-C50C-407E-A947-70E740481C1C}">
                <a14:useLocalDpi xmlns:a14="http://schemas.microsoft.com/office/drawing/2010/main" val="0"/>
              </a:ext>
            </a:extLst>
          </a:blip>
          <a:srcRect l="1177" t="822" r="3999" b="5307"/>
          <a:stretch/>
        </p:blipFill>
        <p:spPr>
          <a:xfrm>
            <a:off x="6019800" y="1266315"/>
            <a:ext cx="6044087" cy="4709290"/>
          </a:xfrm>
          <a:prstGeom prst="rect">
            <a:avLst/>
          </a:prstGeom>
        </p:spPr>
      </p:pic>
      <p:sp>
        <p:nvSpPr>
          <p:cNvPr id="17" name="TextBox 16"/>
          <p:cNvSpPr txBox="1"/>
          <p:nvPr/>
        </p:nvSpPr>
        <p:spPr>
          <a:xfrm>
            <a:off x="366007" y="6086475"/>
            <a:ext cx="4933192" cy="369332"/>
          </a:xfrm>
          <a:prstGeom prst="rect">
            <a:avLst/>
          </a:prstGeom>
          <a:noFill/>
        </p:spPr>
        <p:txBody>
          <a:bodyPr wrap="square" rtlCol="0">
            <a:spAutoFit/>
          </a:bodyPr>
          <a:lstStyle/>
          <a:p>
            <a:r>
              <a:rPr lang="en-US" dirty="0" smtClean="0"/>
              <a:t>Chức năng Đăng bài tuyển dụng(Nhà tuyển dụng)</a:t>
            </a:r>
            <a:endParaRPr lang="en-US" dirty="0"/>
          </a:p>
        </p:txBody>
      </p:sp>
      <p:sp>
        <p:nvSpPr>
          <p:cNvPr id="18" name="TextBox 17"/>
          <p:cNvSpPr txBox="1"/>
          <p:nvPr/>
        </p:nvSpPr>
        <p:spPr>
          <a:xfrm>
            <a:off x="7302067" y="6086475"/>
            <a:ext cx="3479551" cy="369332"/>
          </a:xfrm>
          <a:prstGeom prst="rect">
            <a:avLst/>
          </a:prstGeom>
          <a:noFill/>
        </p:spPr>
        <p:txBody>
          <a:bodyPr wrap="square" rtlCol="0">
            <a:spAutoFit/>
          </a:bodyPr>
          <a:lstStyle/>
          <a:p>
            <a:r>
              <a:rPr lang="en-US" dirty="0" smtClean="0"/>
              <a:t>Chức năng Duyệt tin(Quản trị viên)</a:t>
            </a:r>
            <a:endParaRPr lang="en-US" dirty="0"/>
          </a:p>
        </p:txBody>
      </p:sp>
    </p:spTree>
    <p:extLst>
      <p:ext uri="{BB962C8B-B14F-4D97-AF65-F5344CB8AC3E}">
        <p14:creationId xmlns:p14="http://schemas.microsoft.com/office/powerpoint/2010/main" val="354598541"/>
      </p:ext>
    </p:extLst>
  </p:cSld>
  <p:clrMapOvr>
    <a:masterClrMapping/>
  </p:clrMapOvr>
  <mc:AlternateContent xmlns:mc="http://schemas.openxmlformats.org/markup-compatibility/2006">
    <mc:Choice xmlns:p14="http://schemas.microsoft.com/office/powerpoint/2010/main" Requires="p14">
      <p:transition p14:dur="250">
        <p:circle/>
      </p:transition>
    </mc:Choice>
    <mc:Fallback>
      <p:transition>
        <p:circl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extBox 3"/>
          <p:cNvSpPr txBox="1"/>
          <p:nvPr/>
        </p:nvSpPr>
        <p:spPr>
          <a:xfrm>
            <a:off x="1150348" y="656882"/>
            <a:ext cx="10136777" cy="461665"/>
          </a:xfrm>
          <a:prstGeom prst="rect">
            <a:avLst/>
          </a:prstGeom>
          <a:noFill/>
        </p:spPr>
        <p:txBody>
          <a:bodyPr wrap="square" rtlCol="0">
            <a:spAutoFit/>
          </a:bodyPr>
          <a:lstStyle/>
          <a:p>
            <a:pPr algn="ctr"/>
            <a:r>
              <a:rPr lang="en-US" sz="2400" dirty="0">
                <a:solidFill>
                  <a:srgbClr val="FF0000"/>
                </a:solidFill>
              </a:rPr>
              <a:t>PHÂN TÍCH THIẾT </a:t>
            </a:r>
            <a:r>
              <a:rPr lang="en-US" sz="2400" dirty="0" smtClean="0">
                <a:solidFill>
                  <a:srgbClr val="FF0000"/>
                </a:solidFill>
              </a:rPr>
              <a:t>KẾ </a:t>
            </a:r>
            <a:r>
              <a:rPr lang="en-US" sz="2400" dirty="0" smtClean="0"/>
              <a:t>– Sơ đồ tuần tự </a:t>
            </a:r>
            <a:endParaRPr lang="en-US" sz="2400" dirty="0"/>
          </a:p>
        </p:txBody>
      </p:sp>
      <p:sp>
        <p:nvSpPr>
          <p:cNvPr id="17" name="TextBox 16"/>
          <p:cNvSpPr txBox="1"/>
          <p:nvPr/>
        </p:nvSpPr>
        <p:spPr>
          <a:xfrm>
            <a:off x="366007" y="6086475"/>
            <a:ext cx="4933192" cy="369332"/>
          </a:xfrm>
          <a:prstGeom prst="rect">
            <a:avLst/>
          </a:prstGeom>
          <a:noFill/>
        </p:spPr>
        <p:txBody>
          <a:bodyPr wrap="square" rtlCol="0">
            <a:spAutoFit/>
          </a:bodyPr>
          <a:lstStyle/>
          <a:p>
            <a:r>
              <a:rPr lang="en-US" dirty="0" smtClean="0"/>
              <a:t>Chức năng Nộp đơn(Người tìm việc)</a:t>
            </a:r>
            <a:endParaRPr lang="en-US" dirty="0"/>
          </a:p>
        </p:txBody>
      </p:sp>
      <p:sp>
        <p:nvSpPr>
          <p:cNvPr id="18" name="TextBox 17"/>
          <p:cNvSpPr txBox="1"/>
          <p:nvPr/>
        </p:nvSpPr>
        <p:spPr>
          <a:xfrm>
            <a:off x="6882967" y="5254542"/>
            <a:ext cx="4966133" cy="369332"/>
          </a:xfrm>
          <a:prstGeom prst="rect">
            <a:avLst/>
          </a:prstGeom>
          <a:noFill/>
        </p:spPr>
        <p:txBody>
          <a:bodyPr wrap="square" rtlCol="0">
            <a:spAutoFit/>
          </a:bodyPr>
          <a:lstStyle/>
          <a:p>
            <a:r>
              <a:rPr lang="en-US" dirty="0" smtClean="0"/>
              <a:t>Chức năng Xác nhận phỏng vấn(Nhà tuyển dụng)</a:t>
            </a:r>
            <a:endParaRPr lang="en-US" dirty="0"/>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956" t="1414" r="4781" b="9126"/>
          <a:stretch/>
        </p:blipFill>
        <p:spPr>
          <a:xfrm>
            <a:off x="6200774" y="1940863"/>
            <a:ext cx="5991225" cy="3021661"/>
          </a:xfrm>
          <a:prstGeom prst="rect">
            <a:avLst/>
          </a:prstGeom>
        </p:spPr>
      </p:pic>
    </p:spTree>
    <p:extLst>
      <p:ext uri="{BB962C8B-B14F-4D97-AF65-F5344CB8AC3E}">
        <p14:creationId xmlns:p14="http://schemas.microsoft.com/office/powerpoint/2010/main" val="1201939731"/>
      </p:ext>
    </p:extLst>
  </p:cSld>
  <p:clrMapOvr>
    <a:masterClrMapping/>
  </p:clrMapOvr>
  <mc:AlternateContent xmlns:mc="http://schemas.openxmlformats.org/markup-compatibility/2006">
    <mc:Choice xmlns:p15="http://schemas.microsoft.com/office/powerpoint/2012/main" Requires="p15">
      <p:transition>
        <p15:prstTrans prst="wind"/>
      </p:transition>
    </mc:Choice>
    <mc:Fallback>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27611" y="636776"/>
            <a:ext cx="10136777" cy="461665"/>
          </a:xfrm>
          <a:prstGeom prst="rect">
            <a:avLst/>
          </a:prstGeom>
          <a:noFill/>
        </p:spPr>
        <p:txBody>
          <a:bodyPr wrap="square" rtlCol="0">
            <a:spAutoFit/>
          </a:bodyPr>
          <a:lstStyle/>
          <a:p>
            <a:pPr algn="ctr"/>
            <a:r>
              <a:rPr lang="en-US" sz="2400" dirty="0" smtClean="0">
                <a:solidFill>
                  <a:srgbClr val="FF0000"/>
                </a:solidFill>
              </a:rPr>
              <a:t>TỔNG KẾT</a:t>
            </a:r>
          </a:p>
        </p:txBody>
      </p:sp>
      <p:sp>
        <p:nvSpPr>
          <p:cNvPr id="5" name="Rectangle 4"/>
          <p:cNvSpPr/>
          <p:nvPr/>
        </p:nvSpPr>
        <p:spPr>
          <a:xfrm>
            <a:off x="790574" y="1457326"/>
            <a:ext cx="5143501" cy="466725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6" name="Rectangle 5"/>
          <p:cNvSpPr/>
          <p:nvPr/>
        </p:nvSpPr>
        <p:spPr>
          <a:xfrm>
            <a:off x="1524000" y="1081649"/>
            <a:ext cx="3278655" cy="629381"/>
          </a:xfrm>
          <a:prstGeom prst="rect">
            <a:avLst/>
          </a:prstGeom>
          <a:solidFill>
            <a:srgbClr val="00B050"/>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Những công việc đã làm được</a:t>
            </a:r>
            <a:endParaRPr lang="en-US" dirty="0"/>
          </a:p>
        </p:txBody>
      </p:sp>
      <p:sp>
        <p:nvSpPr>
          <p:cNvPr id="11" name="Rectangle 10"/>
          <p:cNvSpPr/>
          <p:nvPr/>
        </p:nvSpPr>
        <p:spPr>
          <a:xfrm>
            <a:off x="6315077" y="1457326"/>
            <a:ext cx="5143501" cy="466725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2" name="Rectangle 11"/>
          <p:cNvSpPr/>
          <p:nvPr/>
        </p:nvSpPr>
        <p:spPr>
          <a:xfrm>
            <a:off x="7446496" y="1033403"/>
            <a:ext cx="2880662" cy="62938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Hạn chế</a:t>
            </a:r>
            <a:endParaRPr lang="en-US" dirty="0"/>
          </a:p>
        </p:txBody>
      </p:sp>
      <p:sp>
        <p:nvSpPr>
          <p:cNvPr id="13" name="TextBox 12"/>
          <p:cNvSpPr txBox="1"/>
          <p:nvPr/>
        </p:nvSpPr>
        <p:spPr>
          <a:xfrm>
            <a:off x="904875" y="1787230"/>
            <a:ext cx="4867275" cy="4185761"/>
          </a:xfrm>
          <a:prstGeom prst="rect">
            <a:avLst/>
          </a:prstGeom>
          <a:noFill/>
        </p:spPr>
        <p:txBody>
          <a:bodyPr wrap="square" rtlCol="0">
            <a:spAutoFit/>
          </a:bodyPr>
          <a:lstStyle/>
          <a:p>
            <a:pPr marL="0" lvl="1" indent="-285750">
              <a:spcBef>
                <a:spcPts val="600"/>
              </a:spcBef>
              <a:spcAft>
                <a:spcPts val="600"/>
              </a:spcAft>
              <a:buClr>
                <a:srgbClr val="00B050"/>
              </a:buClr>
              <a:buFont typeface="Wingdings" panose="05000000000000000000" pitchFamily="2" charset="2"/>
              <a:buChar char="ü"/>
            </a:pPr>
            <a:r>
              <a:rPr lang="vi-VN" dirty="0"/>
              <a:t>Xây dựng thành công </a:t>
            </a:r>
            <a:r>
              <a:rPr lang="en-US" dirty="0"/>
              <a:t>hệ thống tuyển dụng và tìm kiếm việc làm và đã đưa vào sử dụng.</a:t>
            </a:r>
          </a:p>
          <a:p>
            <a:pPr marL="0" lvl="1" indent="-285750">
              <a:spcBef>
                <a:spcPts val="600"/>
              </a:spcBef>
              <a:spcAft>
                <a:spcPts val="600"/>
              </a:spcAft>
              <a:buClr>
                <a:srgbClr val="00B050"/>
              </a:buClr>
              <a:buFont typeface="Wingdings" panose="05000000000000000000" pitchFamily="2" charset="2"/>
              <a:buChar char="ü"/>
            </a:pPr>
            <a:r>
              <a:rPr lang="vi-VN" dirty="0"/>
              <a:t>Hiểu quy trình tìm kiếm việc làm, đăng tin tuyển dụng và nộp hồ sơ ứng tuyển</a:t>
            </a:r>
            <a:r>
              <a:rPr lang="en-US" dirty="0"/>
              <a:t>.</a:t>
            </a:r>
          </a:p>
          <a:p>
            <a:pPr marL="0" lvl="1" indent="-285750">
              <a:spcBef>
                <a:spcPts val="600"/>
              </a:spcBef>
              <a:spcAft>
                <a:spcPts val="600"/>
              </a:spcAft>
              <a:buClr>
                <a:srgbClr val="00B050"/>
              </a:buClr>
              <a:buFont typeface="Wingdings" panose="05000000000000000000" pitchFamily="2" charset="2"/>
              <a:buChar char="ü"/>
            </a:pPr>
            <a:r>
              <a:rPr lang="vi-VN" dirty="0"/>
              <a:t>Hiểu rõ mô hình MVC </a:t>
            </a:r>
            <a:r>
              <a:rPr lang="en-US" dirty="0"/>
              <a:t>cũng như Laravel và cách vận hành.</a:t>
            </a:r>
          </a:p>
          <a:p>
            <a:pPr marL="0" lvl="1" indent="-285750">
              <a:spcBef>
                <a:spcPts val="600"/>
              </a:spcBef>
              <a:spcAft>
                <a:spcPts val="600"/>
              </a:spcAft>
              <a:buClr>
                <a:srgbClr val="00B050"/>
              </a:buClr>
              <a:buFont typeface="Wingdings" panose="05000000000000000000" pitchFamily="2" charset="2"/>
              <a:buChar char="ü"/>
            </a:pPr>
            <a:r>
              <a:rPr lang="en-US" dirty="0"/>
              <a:t>Biết lên kế hoạch thực hiện và quản lý công việc.</a:t>
            </a:r>
          </a:p>
          <a:p>
            <a:pPr marL="0" lvl="1" indent="-285750">
              <a:spcBef>
                <a:spcPts val="600"/>
              </a:spcBef>
              <a:spcAft>
                <a:spcPts val="600"/>
              </a:spcAft>
              <a:buClr>
                <a:srgbClr val="00B050"/>
              </a:buClr>
              <a:buFont typeface="Wingdings" panose="05000000000000000000" pitchFamily="2" charset="2"/>
              <a:buChar char="ü"/>
            </a:pPr>
            <a:r>
              <a:rPr lang="en-US" dirty="0"/>
              <a:t>Hiểu được mô hình hóa trong quy trình nghiệp vụ tìm việc làm.</a:t>
            </a:r>
          </a:p>
          <a:p>
            <a:pPr marL="0" lvl="1" indent="-285750">
              <a:spcBef>
                <a:spcPts val="600"/>
              </a:spcBef>
              <a:spcAft>
                <a:spcPts val="600"/>
              </a:spcAft>
              <a:buClr>
                <a:srgbClr val="00B050"/>
              </a:buClr>
              <a:buFont typeface="Wingdings" panose="05000000000000000000" pitchFamily="2" charset="2"/>
              <a:buChar char="ü"/>
            </a:pPr>
            <a:r>
              <a:rPr lang="en-US" dirty="0"/>
              <a:t>Sử dụng thành thao các thư viện áp dụng trong hệ thống</a:t>
            </a:r>
            <a:r>
              <a:rPr lang="en-US" dirty="0" smtClean="0"/>
              <a:t>.</a:t>
            </a:r>
            <a:endParaRPr lang="en-US" dirty="0"/>
          </a:p>
        </p:txBody>
      </p:sp>
      <p:sp>
        <p:nvSpPr>
          <p:cNvPr id="14" name="TextBox 13"/>
          <p:cNvSpPr txBox="1"/>
          <p:nvPr/>
        </p:nvSpPr>
        <p:spPr>
          <a:xfrm>
            <a:off x="6453189" y="1787229"/>
            <a:ext cx="4938711" cy="3978012"/>
          </a:xfrm>
          <a:prstGeom prst="rect">
            <a:avLst/>
          </a:prstGeom>
          <a:noFill/>
        </p:spPr>
        <p:txBody>
          <a:bodyPr wrap="square" rtlCol="0">
            <a:spAutoFit/>
          </a:bodyPr>
          <a:lstStyle/>
          <a:p>
            <a:pPr marL="0" lvl="1" indent="-285750">
              <a:spcBef>
                <a:spcPts val="600"/>
              </a:spcBef>
              <a:spcAft>
                <a:spcPts val="600"/>
              </a:spcAft>
              <a:buClr>
                <a:schemeClr val="accent4">
                  <a:lumMod val="75000"/>
                </a:schemeClr>
              </a:buClr>
              <a:buFont typeface="Garamond" panose="02020404030301010803" pitchFamily="18" charset="0"/>
              <a:buChar char="x"/>
            </a:pPr>
            <a:r>
              <a:rPr lang="en-US" sz="1750" dirty="0"/>
              <a:t>Việc phân tích và lấy yêu cầu phỏng vấn của từng đối tượng chưa được triển khai.</a:t>
            </a:r>
          </a:p>
          <a:p>
            <a:pPr marL="0" lvl="1" indent="-285750">
              <a:spcBef>
                <a:spcPts val="600"/>
              </a:spcBef>
              <a:spcAft>
                <a:spcPts val="600"/>
              </a:spcAft>
              <a:buClr>
                <a:schemeClr val="accent4">
                  <a:lumMod val="75000"/>
                </a:schemeClr>
              </a:buClr>
              <a:buFont typeface="Garamond" panose="02020404030301010803" pitchFamily="18" charset="0"/>
              <a:buChar char="x"/>
            </a:pPr>
            <a:r>
              <a:rPr lang="en-US" sz="1750" dirty="0"/>
              <a:t>Giao diện đơn giản và không được đẹp mắt.</a:t>
            </a:r>
          </a:p>
          <a:p>
            <a:pPr marL="0" lvl="1" indent="-285750">
              <a:spcBef>
                <a:spcPts val="600"/>
              </a:spcBef>
              <a:spcAft>
                <a:spcPts val="600"/>
              </a:spcAft>
              <a:buClr>
                <a:schemeClr val="accent4">
                  <a:lumMod val="75000"/>
                </a:schemeClr>
              </a:buClr>
              <a:buFont typeface="Garamond" panose="02020404030301010803" pitchFamily="18" charset="0"/>
              <a:buChar char="x"/>
            </a:pPr>
            <a:r>
              <a:rPr lang="en-US" sz="1750" dirty="0"/>
              <a:t>Chưa xây dựng được chức năng tính khoảng cách dựa vào địa chỉ của người tìm việc và tin tuyển dụng</a:t>
            </a:r>
          </a:p>
          <a:p>
            <a:pPr marL="0" lvl="1" indent="-285750">
              <a:spcBef>
                <a:spcPts val="600"/>
              </a:spcBef>
              <a:spcAft>
                <a:spcPts val="600"/>
              </a:spcAft>
              <a:buClr>
                <a:schemeClr val="accent4">
                  <a:lumMod val="75000"/>
                </a:schemeClr>
              </a:buClr>
              <a:buFont typeface="Garamond" panose="02020404030301010803" pitchFamily="18" charset="0"/>
              <a:buChar char="x"/>
            </a:pPr>
            <a:r>
              <a:rPr lang="en-US" sz="1750" dirty="0"/>
              <a:t>Việc xây dựng trang quản trị vẫn chưa được tối ưu, vẫn chưa đầy đủ chức năng cho một nhà quản trị</a:t>
            </a:r>
          </a:p>
          <a:p>
            <a:pPr marL="0" lvl="1" indent="-285750">
              <a:spcBef>
                <a:spcPts val="600"/>
              </a:spcBef>
              <a:spcAft>
                <a:spcPts val="600"/>
              </a:spcAft>
              <a:buClr>
                <a:schemeClr val="accent4">
                  <a:lumMod val="75000"/>
                </a:schemeClr>
              </a:buClr>
              <a:buFont typeface="Garamond" panose="02020404030301010803" pitchFamily="18" charset="0"/>
              <a:buChar char="x"/>
            </a:pPr>
            <a:r>
              <a:rPr lang="en-US" sz="1750" dirty="0"/>
              <a:t>Chưa xây dựng được chức năng bản đồ.</a:t>
            </a:r>
          </a:p>
          <a:p>
            <a:pPr marL="0" lvl="1" indent="-285750">
              <a:spcBef>
                <a:spcPts val="600"/>
              </a:spcBef>
              <a:spcAft>
                <a:spcPts val="600"/>
              </a:spcAft>
              <a:buClr>
                <a:schemeClr val="accent4">
                  <a:lumMod val="75000"/>
                </a:schemeClr>
              </a:buClr>
              <a:buFont typeface="Garamond" panose="02020404030301010803" pitchFamily="18" charset="0"/>
              <a:buChar char="x"/>
            </a:pPr>
            <a:r>
              <a:rPr lang="en-US" sz="1750" dirty="0"/>
              <a:t>Nhắn tin giữa các người dùng chưa hoàn thiện thời gian </a:t>
            </a:r>
            <a:r>
              <a:rPr lang="en-US" sz="1750" dirty="0" smtClean="0"/>
              <a:t>thực.</a:t>
            </a:r>
            <a:endParaRPr lang="en-US" sz="1750" dirty="0"/>
          </a:p>
          <a:p>
            <a:pPr marL="0" lvl="1" indent="-285750">
              <a:spcBef>
                <a:spcPts val="600"/>
              </a:spcBef>
              <a:spcAft>
                <a:spcPts val="600"/>
              </a:spcAft>
              <a:buClr>
                <a:schemeClr val="accent4">
                  <a:lumMod val="75000"/>
                </a:schemeClr>
              </a:buClr>
              <a:buFont typeface="Garamond" panose="02020404030301010803" pitchFamily="18" charset="0"/>
              <a:buChar char="x"/>
            </a:pPr>
            <a:r>
              <a:rPr lang="en-US" sz="1750" dirty="0"/>
              <a:t>Chưa có chức năng xuất </a:t>
            </a:r>
            <a:r>
              <a:rPr lang="en-US" sz="1750" dirty="0" smtClean="0"/>
              <a:t>CV, tạo CV.</a:t>
            </a:r>
            <a:endParaRPr lang="en-US" sz="1750" dirty="0"/>
          </a:p>
        </p:txBody>
      </p:sp>
    </p:spTree>
    <p:extLst>
      <p:ext uri="{BB962C8B-B14F-4D97-AF65-F5344CB8AC3E}">
        <p14:creationId xmlns:p14="http://schemas.microsoft.com/office/powerpoint/2010/main" val="1607103625"/>
      </p:ext>
    </p:extLst>
  </p:cSld>
  <p:clrMapOvr>
    <a:masterClrMapping/>
  </p:clrMapOvr>
  <mc:AlternateContent xmlns:mc="http://schemas.openxmlformats.org/markup-compatibility/2006">
    <mc:Choice xmlns:p14="http://schemas.microsoft.com/office/powerpoint/2010/main" Requires="p14">
      <p:transition p14:dur="250">
        <p:push dir="u"/>
      </p:transition>
    </mc:Choice>
    <mc:Fallback>
      <p:transition>
        <p:push dir="u"/>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sz="2500" dirty="0" smtClean="0">
                <a:solidFill>
                  <a:srgbClr val="FF0000"/>
                </a:solidFill>
              </a:rPr>
              <a:t>TỔNG KẾT </a:t>
            </a:r>
            <a:r>
              <a:rPr lang="en-US" sz="2500" dirty="0" smtClean="0"/>
              <a:t>- Hướng phát triển</a:t>
            </a:r>
            <a:endParaRPr lang="en-US" sz="2500" dirty="0"/>
          </a:p>
        </p:txBody>
      </p:sp>
      <p:sp>
        <p:nvSpPr>
          <p:cNvPr id="8" name="Content Placeholder 7"/>
          <p:cNvSpPr>
            <a:spLocks noGrp="1"/>
          </p:cNvSpPr>
          <p:nvPr>
            <p:ph idx="1"/>
          </p:nvPr>
        </p:nvSpPr>
        <p:spPr/>
        <p:txBody>
          <a:bodyPr>
            <a:normAutofit fontScale="92500" lnSpcReduction="10000"/>
          </a:bodyPr>
          <a:lstStyle/>
          <a:p>
            <a:pPr lvl="1">
              <a:buClr>
                <a:schemeClr val="accent4">
                  <a:lumMod val="75000"/>
                </a:schemeClr>
              </a:buClr>
              <a:buFont typeface="Wingdings" panose="05000000000000000000" pitchFamily="2" charset="2"/>
              <a:buChar char="Ø"/>
            </a:pPr>
            <a:r>
              <a:rPr lang="en-US" dirty="0"/>
              <a:t>Cần kiểm soát chặt chẽ hơn khi tài khoản nhà tuyển dụng đăng bài tuyển dụng.</a:t>
            </a:r>
          </a:p>
          <a:p>
            <a:pPr lvl="1">
              <a:buClr>
                <a:schemeClr val="accent4">
                  <a:lumMod val="75000"/>
                </a:schemeClr>
              </a:buClr>
              <a:buFont typeface="Wingdings" panose="05000000000000000000" pitchFamily="2" charset="2"/>
              <a:buChar char="Ø"/>
            </a:pPr>
            <a:r>
              <a:rPr lang="en-US" dirty="0"/>
              <a:t>Nâng cấp giao diện đẹp mắt hơn để thu hút người sử dụng.</a:t>
            </a:r>
          </a:p>
          <a:p>
            <a:pPr lvl="1">
              <a:buClr>
                <a:schemeClr val="accent4">
                  <a:lumMod val="75000"/>
                </a:schemeClr>
              </a:buClr>
              <a:buFont typeface="Wingdings" panose="05000000000000000000" pitchFamily="2" charset="2"/>
              <a:buChar char="Ø"/>
            </a:pPr>
            <a:r>
              <a:rPr lang="en-US" dirty="0"/>
              <a:t>Nâng cấp thêm thời gian thực để người dùng tương tác dễ dàng với nhau cũng như trong hệ thống.</a:t>
            </a:r>
          </a:p>
          <a:p>
            <a:pPr lvl="1">
              <a:buClr>
                <a:schemeClr val="accent4">
                  <a:lumMod val="75000"/>
                </a:schemeClr>
              </a:buClr>
              <a:buFont typeface="Wingdings" panose="05000000000000000000" pitchFamily="2" charset="2"/>
              <a:buChar char="Ø"/>
            </a:pPr>
            <a:r>
              <a:rPr lang="vi-VN" dirty="0"/>
              <a:t>Hoàn thiện phương thức thanh toán trực tuyến an toàn giúp người dùng tin tưởng vào website hơn</a:t>
            </a:r>
            <a:endParaRPr lang="en-US" dirty="0"/>
          </a:p>
          <a:p>
            <a:pPr lvl="1">
              <a:buClr>
                <a:schemeClr val="accent4">
                  <a:lumMod val="75000"/>
                </a:schemeClr>
              </a:buClr>
              <a:buFont typeface="Wingdings" panose="05000000000000000000" pitchFamily="2" charset="2"/>
              <a:buChar char="Ø"/>
            </a:pPr>
            <a:r>
              <a:rPr lang="en-US" dirty="0"/>
              <a:t>Tạo CV online</a:t>
            </a:r>
          </a:p>
          <a:p>
            <a:pPr lvl="1">
              <a:buClr>
                <a:schemeClr val="accent4">
                  <a:lumMod val="75000"/>
                </a:schemeClr>
              </a:buClr>
              <a:buFont typeface="Wingdings" panose="05000000000000000000" pitchFamily="2" charset="2"/>
              <a:buChar char="Ø"/>
            </a:pPr>
            <a:r>
              <a:rPr lang="en-US" dirty="0"/>
              <a:t>Thêm bản đồ của bài tuyển dụng.</a:t>
            </a:r>
          </a:p>
          <a:p>
            <a:pPr lvl="1">
              <a:buClr>
                <a:schemeClr val="accent4">
                  <a:lumMod val="75000"/>
                </a:schemeClr>
              </a:buClr>
              <a:buFont typeface="Wingdings" panose="05000000000000000000" pitchFamily="2" charset="2"/>
              <a:buChar char="Ø"/>
            </a:pPr>
            <a:r>
              <a:rPr lang="en-US" dirty="0"/>
              <a:t>Tích hợp thêm các module mới giúp người dùng cảm thấy thân thiện hơn</a:t>
            </a:r>
          </a:p>
          <a:p>
            <a:endParaRPr lang="en-US" dirty="0"/>
          </a:p>
        </p:txBody>
      </p:sp>
    </p:spTree>
    <p:extLst>
      <p:ext uri="{BB962C8B-B14F-4D97-AF65-F5344CB8AC3E}">
        <p14:creationId xmlns:p14="http://schemas.microsoft.com/office/powerpoint/2010/main" val="716576176"/>
      </p:ext>
    </p:extLst>
  </p:cSld>
  <p:clrMapOvr>
    <a:masterClrMapping/>
  </p:clrMapOvr>
  <mc:AlternateContent xmlns:mc="http://schemas.openxmlformats.org/markup-compatibility/2006">
    <mc:Choice xmlns:p14="http://schemas.microsoft.com/office/powerpoint/2010/main" Requires="p14">
      <p:transition p14:dur="250">
        <p14:switch dir="r"/>
      </p:transition>
    </mc:Choice>
    <mc:Fallback>
      <p:transition>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extBox 3"/>
          <p:cNvSpPr txBox="1"/>
          <p:nvPr/>
        </p:nvSpPr>
        <p:spPr>
          <a:xfrm>
            <a:off x="1140823" y="804650"/>
            <a:ext cx="10136777" cy="461665"/>
          </a:xfrm>
          <a:prstGeom prst="rect">
            <a:avLst/>
          </a:prstGeom>
          <a:noFill/>
        </p:spPr>
        <p:txBody>
          <a:bodyPr wrap="square" rtlCol="0">
            <a:spAutoFit/>
          </a:bodyPr>
          <a:lstStyle/>
          <a:p>
            <a:pPr algn="ctr"/>
            <a:r>
              <a:rPr lang="en-US" sz="2400" dirty="0" smtClean="0">
                <a:solidFill>
                  <a:srgbClr val="FF0000"/>
                </a:solidFill>
              </a:rPr>
              <a:t>Tài liệu tham khảo</a:t>
            </a:r>
            <a:endParaRPr lang="en-US" sz="2400" dirty="0">
              <a:solidFill>
                <a:srgbClr val="FF0000"/>
              </a:solidFill>
            </a:endParaRPr>
          </a:p>
        </p:txBody>
      </p:sp>
      <p:sp>
        <p:nvSpPr>
          <p:cNvPr id="2" name="TextBox 1"/>
          <p:cNvSpPr txBox="1"/>
          <p:nvPr/>
        </p:nvSpPr>
        <p:spPr>
          <a:xfrm>
            <a:off x="1140823" y="1266315"/>
            <a:ext cx="9946277" cy="4770537"/>
          </a:xfrm>
          <a:prstGeom prst="rect">
            <a:avLst/>
          </a:prstGeom>
          <a:noFill/>
          <a:ln>
            <a:noFill/>
          </a:ln>
        </p:spPr>
        <p:txBody>
          <a:bodyPr wrap="square" rtlCol="0">
            <a:spAutoFit/>
          </a:bodyPr>
          <a:lstStyle/>
          <a:p>
            <a:r>
              <a:rPr lang="en-US" sz="1600" b="1" dirty="0"/>
              <a:t>Ngôn ngữ PHP:</a:t>
            </a:r>
          </a:p>
          <a:p>
            <a:pPr lvl="0"/>
            <a:r>
              <a:rPr lang="en-US" sz="1600" u="sng" dirty="0">
                <a:hlinkClick r:id="rId3"/>
              </a:rPr>
              <a:t>http://hoclaptrinhweb.org/lap-trinh/hoc-php/227-bai-1-gioi-thieu-ve-ngon-ngu-lap-trinh-php-va-huong-dan-cai-dat.html</a:t>
            </a:r>
            <a:endParaRPr lang="en-US" sz="1600" dirty="0"/>
          </a:p>
          <a:p>
            <a:pPr lvl="0"/>
            <a:r>
              <a:rPr lang="en-US" sz="1600" u="sng" dirty="0">
                <a:hlinkClick r:id="rId4"/>
              </a:rPr>
              <a:t>https://vi.wikipedia.org/wiki/PHP</a:t>
            </a:r>
            <a:endParaRPr lang="en-US" sz="1600" dirty="0"/>
          </a:p>
          <a:p>
            <a:r>
              <a:rPr lang="en-US" sz="1600" b="1" dirty="0"/>
              <a:t>PHP Framework – Laravel:</a:t>
            </a:r>
          </a:p>
          <a:p>
            <a:pPr lvl="0"/>
            <a:r>
              <a:rPr lang="en-US" sz="1600" u="sng" dirty="0">
                <a:hlinkClick r:id="rId5"/>
              </a:rPr>
              <a:t>https://Laravel.com/docs/7.x</a:t>
            </a:r>
            <a:endParaRPr lang="en-US" sz="1600" dirty="0"/>
          </a:p>
          <a:p>
            <a:pPr lvl="0"/>
            <a:r>
              <a:rPr lang="en-US" sz="1600" u="sng" dirty="0">
                <a:hlinkClick r:id="rId6"/>
              </a:rPr>
              <a:t>http://laptrinhphp.vn/framework-Laravel/</a:t>
            </a:r>
            <a:endParaRPr lang="en-US" sz="1600" dirty="0"/>
          </a:p>
          <a:p>
            <a:pPr lvl="0"/>
            <a:r>
              <a:rPr lang="en-US" sz="1600" u="sng" dirty="0">
                <a:hlinkClick r:id="rId7"/>
              </a:rPr>
              <a:t>https://vi.wikipedia.org/wiki/Laravel</a:t>
            </a:r>
            <a:endParaRPr lang="en-US" sz="1600" dirty="0"/>
          </a:p>
          <a:p>
            <a:r>
              <a:rPr lang="en-US" sz="1600" b="1" dirty="0"/>
              <a:t>Ngôn ngữ JAVASCRIPT:</a:t>
            </a:r>
          </a:p>
          <a:p>
            <a:pPr lvl="0"/>
            <a:r>
              <a:rPr lang="en-US" sz="1600" u="sng" dirty="0">
                <a:solidFill>
                  <a:schemeClr val="accent4">
                    <a:lumMod val="75000"/>
                  </a:schemeClr>
                </a:solidFill>
                <a:hlinkClick r:id="rId8"/>
              </a:rPr>
              <a:t>https://vi.wikipedia.org/wiki/JavaScript</a:t>
            </a:r>
            <a:endParaRPr lang="en-US" sz="1600" dirty="0">
              <a:solidFill>
                <a:schemeClr val="accent4">
                  <a:lumMod val="75000"/>
                </a:schemeClr>
              </a:solidFill>
            </a:endParaRPr>
          </a:p>
          <a:p>
            <a:pPr lvl="0"/>
            <a:r>
              <a:rPr lang="en-US" sz="1600" u="sng" dirty="0">
                <a:solidFill>
                  <a:schemeClr val="accent4">
                    <a:lumMod val="75000"/>
                  </a:schemeClr>
                </a:solidFill>
                <a:hlinkClick r:id="rId9"/>
              </a:rPr>
              <a:t>https://developer.mozilla.org/vi/docs/Web/JavaScript/Guide/cu-phap-lap-trinh</a:t>
            </a:r>
            <a:endParaRPr lang="en-US" sz="1600" dirty="0">
              <a:solidFill>
                <a:schemeClr val="accent4">
                  <a:lumMod val="75000"/>
                </a:schemeClr>
              </a:solidFill>
            </a:endParaRPr>
          </a:p>
          <a:p>
            <a:pPr lvl="0"/>
            <a:r>
              <a:rPr lang="en-US" sz="1600" u="sng" dirty="0">
                <a:solidFill>
                  <a:schemeClr val="accent1"/>
                </a:solidFill>
              </a:rPr>
              <a:t>https://</a:t>
            </a:r>
            <a:r>
              <a:rPr lang="en-US" sz="1600" u="sng" dirty="0" smtClean="0">
                <a:solidFill>
                  <a:schemeClr val="accent1"/>
                </a:solidFill>
              </a:rPr>
              <a:t>wiki.matbao.net/javascript-la-gi-hoc-lap-trinh-javascript-ngon-ngu-cua-tuong-lai/</a:t>
            </a:r>
            <a:endParaRPr lang="en-US" sz="1600" dirty="0">
              <a:solidFill>
                <a:schemeClr val="accent1"/>
              </a:solidFill>
            </a:endParaRPr>
          </a:p>
          <a:p>
            <a:r>
              <a:rPr lang="en-US" sz="1600" b="1" dirty="0"/>
              <a:t>Mô hình MVC:</a:t>
            </a:r>
          </a:p>
          <a:p>
            <a:pPr lvl="0"/>
            <a:r>
              <a:rPr lang="en-US" sz="1600" u="sng" dirty="0">
                <a:hlinkClick r:id="rId10"/>
              </a:rPr>
              <a:t>https://techtalk.vn/php-va-mo-hinh-mvc.html</a:t>
            </a:r>
            <a:endParaRPr lang="en-US" sz="1600" dirty="0"/>
          </a:p>
          <a:p>
            <a:pPr lvl="0"/>
            <a:r>
              <a:rPr lang="en-US" sz="1600" u="sng" dirty="0">
                <a:hlinkClick r:id="rId11"/>
              </a:rPr>
              <a:t>https://vi.wikipedia.org/wiki/MVC</a:t>
            </a:r>
            <a:endParaRPr lang="en-US" sz="1600" dirty="0"/>
          </a:p>
          <a:p>
            <a:pPr lvl="0"/>
            <a:r>
              <a:rPr lang="en-US" sz="1600" u="sng" dirty="0">
                <a:hlinkClick r:id="rId12"/>
              </a:rPr>
              <a:t>https://www.codehub.vn/MVC-Model-View-Controller-La-Gi</a:t>
            </a:r>
            <a:endParaRPr lang="en-US" sz="1600" dirty="0"/>
          </a:p>
          <a:p>
            <a:r>
              <a:rPr lang="en-US" sz="1600" b="1" dirty="0"/>
              <a:t>Cơ sở dữ liệu MySQL:</a:t>
            </a:r>
          </a:p>
          <a:p>
            <a:pPr lvl="0"/>
            <a:r>
              <a:rPr lang="en-US" sz="1600" u="sng" dirty="0">
                <a:hlinkClick r:id="rId13"/>
              </a:rPr>
              <a:t>https://vi.wikipedia.org/wiki/MySQL</a:t>
            </a:r>
            <a:endParaRPr lang="en-US" sz="1600" dirty="0"/>
          </a:p>
          <a:p>
            <a:pPr lvl="0"/>
            <a:r>
              <a:rPr lang="en-US" sz="1600" u="sng" dirty="0">
                <a:hlinkClick r:id="rId14"/>
              </a:rPr>
              <a:t>https://www.youtube.com/watch?v=95czzJbWytA</a:t>
            </a:r>
            <a:r>
              <a:rPr lang="en-US" sz="1600" u="sng" dirty="0"/>
              <a:t> </a:t>
            </a:r>
            <a:r>
              <a:rPr lang="en-US" sz="1600" dirty="0"/>
              <a:t>- GV Phan Văn Cương.</a:t>
            </a:r>
          </a:p>
          <a:p>
            <a:r>
              <a:rPr lang="en-US" sz="1600" u="sng" dirty="0">
                <a:hlinkClick r:id="rId15"/>
              </a:rPr>
              <a:t>http://sqladvice.com/MySQL-la-gi-tong-quan-ve-he-quan-tri-du-lieu-MySQL/</a:t>
            </a:r>
            <a:endParaRPr lang="en-US" sz="1600" dirty="0"/>
          </a:p>
        </p:txBody>
      </p:sp>
    </p:spTree>
    <p:extLst>
      <p:ext uri="{BB962C8B-B14F-4D97-AF65-F5344CB8AC3E}">
        <p14:creationId xmlns:p14="http://schemas.microsoft.com/office/powerpoint/2010/main" val="1899107457"/>
      </p:ext>
    </p:extLst>
  </p:cSld>
  <p:clrMapOvr>
    <a:masterClrMapping/>
  </p:clrMapOvr>
  <mc:AlternateContent xmlns:mc="http://schemas.openxmlformats.org/markup-compatibility/2006">
    <mc:Choice xmlns:p15="http://schemas.microsoft.com/office/powerpoint/2012/main" Requires="p15">
      <p:transition>
        <p15:prstTrans prst="prestige"/>
      </p:transition>
    </mc:Choice>
    <mc:Fallback>
      <p:transition>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6" name="TextBox 5"/>
          <p:cNvSpPr txBox="1"/>
          <p:nvPr/>
        </p:nvSpPr>
        <p:spPr>
          <a:xfrm rot="21271549">
            <a:off x="142207" y="2664955"/>
            <a:ext cx="11976355" cy="830997"/>
          </a:xfrm>
          <a:prstGeom prst="rect">
            <a:avLst/>
          </a:prstGeom>
          <a:noFill/>
        </p:spPr>
        <p:txBody>
          <a:bodyPr wrap="none" rtlCol="0">
            <a:spAutoFit/>
          </a:bodyPr>
          <a:lstStyle/>
          <a:p>
            <a:r>
              <a:rPr lang="en-US" sz="4800" b="1" dirty="0" smtClean="0">
                <a:solidFill>
                  <a:schemeClr val="accent4">
                    <a:lumMod val="75000"/>
                  </a:schemeClr>
                </a:solidFill>
                <a:latin typeface="Tempus Sans ITC" panose="04020404030D07020202" pitchFamily="82" charset="0"/>
                <a:cs typeface="Times New Roman" panose="02020603050405020304" pitchFamily="18" charset="0"/>
              </a:rPr>
              <a:t>Cảm </a:t>
            </a:r>
            <a:r>
              <a:rPr lang="en-US" sz="4800" b="1" dirty="0" smtClean="0">
                <a:solidFill>
                  <a:schemeClr val="accent4">
                    <a:lumMod val="75000"/>
                  </a:schemeClr>
                </a:solidFill>
                <a:latin typeface="Tempus Sans ITC" panose="04020404030D07020202" pitchFamily="82" charset="0"/>
                <a:cs typeface="Times New Roman" panose="02020603050405020304" pitchFamily="18" charset="0"/>
              </a:rPr>
              <a:t>ơn thầy cô </a:t>
            </a:r>
            <a:r>
              <a:rPr lang="en-US" sz="4800" b="1" dirty="0" smtClean="0">
                <a:solidFill>
                  <a:schemeClr val="accent4">
                    <a:lumMod val="75000"/>
                  </a:schemeClr>
                </a:solidFill>
                <a:latin typeface="Tempus Sans ITC" panose="04020404030D07020202" pitchFamily="82" charset="0"/>
                <a:cs typeface="Times New Roman" panose="02020603050405020304" pitchFamily="18" charset="0"/>
              </a:rPr>
              <a:t>đã theo dõi phần trình bày</a:t>
            </a:r>
            <a:r>
              <a:rPr lang="en-US" sz="4800" b="1" dirty="0">
                <a:solidFill>
                  <a:schemeClr val="accent4">
                    <a:lumMod val="75000"/>
                  </a:schemeClr>
                </a:solidFill>
                <a:latin typeface="Tempus Sans ITC" panose="04020404030D07020202" pitchFamily="82" charset="0"/>
                <a:cs typeface="Times New Roman" panose="02020603050405020304" pitchFamily="18" charset="0"/>
              </a:rPr>
              <a:t>!</a:t>
            </a:r>
            <a:r>
              <a:rPr lang="en-US" sz="4800" b="1" dirty="0" smtClean="0">
                <a:solidFill>
                  <a:schemeClr val="accent4">
                    <a:lumMod val="75000"/>
                  </a:schemeClr>
                </a:solidFill>
                <a:latin typeface="Tempus Sans ITC" panose="04020404030D07020202" pitchFamily="82" charset="0"/>
                <a:cs typeface="Times New Roman" panose="02020603050405020304" pitchFamily="18" charset="0"/>
              </a:rPr>
              <a:t>!</a:t>
            </a:r>
            <a:endParaRPr lang="en-US" sz="4800" b="1" dirty="0">
              <a:solidFill>
                <a:schemeClr val="accent4">
                  <a:lumMod val="75000"/>
                </a:schemeClr>
              </a:solidFill>
              <a:latin typeface="Tempus Sans ITC" panose="04020404030D07020202" pitchFamily="82" charset="0"/>
              <a:cs typeface="Times New Roman" panose="02020603050405020304" pitchFamily="18" charset="0"/>
            </a:endParaRPr>
          </a:p>
        </p:txBody>
      </p:sp>
      <p:sp>
        <p:nvSpPr>
          <p:cNvPr id="2" name="4-Point Star 1"/>
          <p:cNvSpPr/>
          <p:nvPr/>
        </p:nvSpPr>
        <p:spPr>
          <a:xfrm>
            <a:off x="980501" y="5056742"/>
            <a:ext cx="2500829" cy="1531345"/>
          </a:xfrm>
          <a:prstGeom prst="star4">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Heart 2"/>
          <p:cNvSpPr/>
          <p:nvPr/>
        </p:nvSpPr>
        <p:spPr>
          <a:xfrm>
            <a:off x="9926197" y="363557"/>
            <a:ext cx="1707615" cy="1311007"/>
          </a:xfrm>
          <a:prstGeom prst="heart">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Isosceles Triangle 3"/>
          <p:cNvSpPr/>
          <p:nvPr/>
        </p:nvSpPr>
        <p:spPr>
          <a:xfrm>
            <a:off x="8317734" y="4285561"/>
            <a:ext cx="1079653" cy="903383"/>
          </a:xfrm>
          <a:prstGeom prst="triangle">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9683827" y="4285561"/>
            <a:ext cx="958467" cy="903384"/>
          </a:xfrm>
          <a:prstGeom prst="rect">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7623673" y="4548864"/>
            <a:ext cx="1277956" cy="1280160"/>
          </a:xfrm>
          <a:prstGeom prst="ellipse">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4371129"/>
      </p:ext>
    </p:extLst>
  </p:cSld>
  <p:clrMapOvr>
    <a:masterClrMapping/>
  </p:clrMapOvr>
  <p:transition>
    <p:random/>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40823" y="896983"/>
            <a:ext cx="10136777" cy="461665"/>
          </a:xfrm>
          <a:prstGeom prst="rect">
            <a:avLst/>
          </a:prstGeom>
          <a:noFill/>
        </p:spPr>
        <p:txBody>
          <a:bodyPr wrap="square" rtlCol="0">
            <a:spAutoFit/>
          </a:bodyPr>
          <a:lstStyle/>
          <a:p>
            <a:pPr algn="ctr"/>
            <a:r>
              <a:rPr lang="en-US" sz="2400" dirty="0" smtClean="0">
                <a:solidFill>
                  <a:srgbClr val="FF0000"/>
                </a:solidFill>
              </a:rPr>
              <a:t>Tóm tắt báo cáo</a:t>
            </a:r>
            <a:endParaRPr lang="en-US" sz="2400" dirty="0">
              <a:solidFill>
                <a:srgbClr val="FF0000"/>
              </a:solidFill>
            </a:endParaRPr>
          </a:p>
        </p:txBody>
      </p:sp>
      <p:sp>
        <p:nvSpPr>
          <p:cNvPr id="6" name="Oval 5"/>
          <p:cNvSpPr/>
          <p:nvPr/>
        </p:nvSpPr>
        <p:spPr>
          <a:xfrm>
            <a:off x="1140823" y="2508068"/>
            <a:ext cx="1867988" cy="1489166"/>
          </a:xfrm>
          <a:prstGeom prst="ellipse">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Tổng quan</a:t>
            </a:r>
            <a:endParaRPr lang="en-US" dirty="0"/>
          </a:p>
        </p:txBody>
      </p:sp>
      <p:sp>
        <p:nvSpPr>
          <p:cNvPr id="13" name="Oval 12"/>
          <p:cNvSpPr/>
          <p:nvPr/>
        </p:nvSpPr>
        <p:spPr>
          <a:xfrm>
            <a:off x="3775167" y="2508068"/>
            <a:ext cx="1867988" cy="1489166"/>
          </a:xfrm>
          <a:prstGeom prst="ellipse">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Phân tích thiết kế</a:t>
            </a:r>
            <a:endParaRPr lang="en-US" dirty="0"/>
          </a:p>
        </p:txBody>
      </p:sp>
      <p:sp>
        <p:nvSpPr>
          <p:cNvPr id="14" name="Oval 13"/>
          <p:cNvSpPr/>
          <p:nvPr/>
        </p:nvSpPr>
        <p:spPr>
          <a:xfrm>
            <a:off x="6400801" y="2508068"/>
            <a:ext cx="1867988" cy="1489166"/>
          </a:xfrm>
          <a:prstGeom prst="ellipse">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Hiện thực</a:t>
            </a:r>
            <a:endParaRPr lang="en-US" dirty="0"/>
          </a:p>
        </p:txBody>
      </p:sp>
      <p:sp>
        <p:nvSpPr>
          <p:cNvPr id="15" name="Oval 14"/>
          <p:cNvSpPr/>
          <p:nvPr/>
        </p:nvSpPr>
        <p:spPr>
          <a:xfrm>
            <a:off x="9026435" y="2508068"/>
            <a:ext cx="1867988" cy="1489166"/>
          </a:xfrm>
          <a:prstGeom prst="ellipse">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Kết luận</a:t>
            </a:r>
            <a:endParaRPr lang="en-US" dirty="0"/>
          </a:p>
        </p:txBody>
      </p:sp>
      <p:sp>
        <p:nvSpPr>
          <p:cNvPr id="16" name="Trapezoid 15"/>
          <p:cNvSpPr/>
          <p:nvPr/>
        </p:nvSpPr>
        <p:spPr>
          <a:xfrm>
            <a:off x="1741442" y="2155643"/>
            <a:ext cx="666750" cy="400050"/>
          </a:xfrm>
          <a:prstGeom prst="trapezoid">
            <a:avLst/>
          </a:prstGeom>
          <a:solidFill>
            <a:schemeClr val="bg1"/>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7" name="Trapezoid 16"/>
          <p:cNvSpPr/>
          <p:nvPr/>
        </p:nvSpPr>
        <p:spPr>
          <a:xfrm>
            <a:off x="9627054" y="2155643"/>
            <a:ext cx="666750" cy="400050"/>
          </a:xfrm>
          <a:prstGeom prst="trapezoid">
            <a:avLst/>
          </a:prstGeom>
          <a:solidFill>
            <a:schemeClr val="bg1"/>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18" name="Trapezoid 17"/>
          <p:cNvSpPr/>
          <p:nvPr/>
        </p:nvSpPr>
        <p:spPr>
          <a:xfrm>
            <a:off x="7001420" y="2155643"/>
            <a:ext cx="666750" cy="400050"/>
          </a:xfrm>
          <a:prstGeom prst="trapezoid">
            <a:avLst/>
          </a:prstGeom>
          <a:solidFill>
            <a:schemeClr val="bg1"/>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19" name="Trapezoid 18"/>
          <p:cNvSpPr/>
          <p:nvPr/>
        </p:nvSpPr>
        <p:spPr>
          <a:xfrm>
            <a:off x="4375786" y="2155643"/>
            <a:ext cx="666750" cy="400050"/>
          </a:xfrm>
          <a:prstGeom prst="trapezoid">
            <a:avLst/>
          </a:prstGeom>
          <a:solidFill>
            <a:schemeClr val="bg1"/>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Tree>
    <p:extLst>
      <p:ext uri="{BB962C8B-B14F-4D97-AF65-F5344CB8AC3E}">
        <p14:creationId xmlns:p14="http://schemas.microsoft.com/office/powerpoint/2010/main" val="36073823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75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trips(downLeft)">
                                      <p:cBhvr>
                                        <p:cTn id="7" dur="300"/>
                                        <p:tgtEl>
                                          <p:spTgt spid="6"/>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strips(downLeft)">
                                      <p:cBhvr>
                                        <p:cTn id="10" dur="3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18" presetClass="entr" presetSubtype="12"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strips(downLeft)">
                                      <p:cBhvr>
                                        <p:cTn id="15" dur="300"/>
                                        <p:tgtEl>
                                          <p:spTgt spid="13"/>
                                        </p:tgtEl>
                                      </p:cBhvr>
                                    </p:animEffect>
                                  </p:childTnLst>
                                </p:cTn>
                              </p:par>
                              <p:par>
                                <p:cTn id="16" presetID="18" presetClass="entr" presetSubtype="12"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strips(downLeft)">
                                      <p:cBhvr>
                                        <p:cTn id="18" dur="300"/>
                                        <p:tgtEl>
                                          <p:spTgt spid="19"/>
                                        </p:tgtEl>
                                      </p:cBhvr>
                                    </p:animEffect>
                                  </p:childTnLst>
                                </p:cTn>
                              </p:par>
                            </p:childTnLst>
                          </p:cTn>
                        </p:par>
                      </p:childTnLst>
                    </p:cTn>
                  </p:par>
                  <p:par>
                    <p:cTn id="19" fill="hold">
                      <p:stCondLst>
                        <p:cond delay="indefinite"/>
                      </p:stCondLst>
                      <p:childTnLst>
                        <p:par>
                          <p:cTn id="20" fill="hold">
                            <p:stCondLst>
                              <p:cond delay="0"/>
                            </p:stCondLst>
                            <p:childTnLst>
                              <p:par>
                                <p:cTn id="21" presetID="18" presetClass="entr" presetSubtype="12"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strips(downLeft)">
                                      <p:cBhvr>
                                        <p:cTn id="23" dur="300"/>
                                        <p:tgtEl>
                                          <p:spTgt spid="14"/>
                                        </p:tgtEl>
                                      </p:cBhvr>
                                    </p:animEffect>
                                  </p:childTnLst>
                                </p:cTn>
                              </p:par>
                              <p:par>
                                <p:cTn id="24" presetID="18" presetClass="entr" presetSubtype="12" fill="hold" grpId="0" nodeType="with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strips(downLeft)">
                                      <p:cBhvr>
                                        <p:cTn id="26" dur="300"/>
                                        <p:tgtEl>
                                          <p:spTgt spid="18"/>
                                        </p:tgtEl>
                                      </p:cBhvr>
                                    </p:animEffect>
                                  </p:childTnLst>
                                </p:cTn>
                              </p:par>
                            </p:childTnLst>
                          </p:cTn>
                        </p:par>
                      </p:childTnLst>
                    </p:cTn>
                  </p:par>
                  <p:par>
                    <p:cTn id="27" fill="hold">
                      <p:stCondLst>
                        <p:cond delay="indefinite"/>
                      </p:stCondLst>
                      <p:childTnLst>
                        <p:par>
                          <p:cTn id="28" fill="hold">
                            <p:stCondLst>
                              <p:cond delay="0"/>
                            </p:stCondLst>
                            <p:childTnLst>
                              <p:par>
                                <p:cTn id="29" presetID="18" presetClass="entr" presetSubtype="12"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strips(downLeft)">
                                      <p:cBhvr>
                                        <p:cTn id="31" dur="300"/>
                                        <p:tgtEl>
                                          <p:spTgt spid="15"/>
                                        </p:tgtEl>
                                      </p:cBhvr>
                                    </p:animEffect>
                                  </p:childTnLst>
                                </p:cTn>
                              </p:par>
                              <p:par>
                                <p:cTn id="32" presetID="18" presetClass="entr" presetSubtype="12"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strips(downLeft)">
                                      <p:cBhvr>
                                        <p:cTn id="34" dur="3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3" grpId="0" animBg="1"/>
      <p:bldP spid="14" grpId="0" animBg="1"/>
      <p:bldP spid="15" grpId="0" animBg="1"/>
      <p:bldP spid="16" grpId="0" animBg="1"/>
      <p:bldP spid="17" grpId="0" animBg="1"/>
      <p:bldP spid="18" grpId="0" animBg="1"/>
      <p:bldP spid="1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40823" y="896983"/>
            <a:ext cx="10136777" cy="461665"/>
          </a:xfrm>
          <a:prstGeom prst="rect">
            <a:avLst/>
          </a:prstGeom>
          <a:noFill/>
        </p:spPr>
        <p:txBody>
          <a:bodyPr wrap="square" rtlCol="0">
            <a:spAutoFit/>
          </a:bodyPr>
          <a:lstStyle/>
          <a:p>
            <a:pPr algn="ctr"/>
            <a:r>
              <a:rPr lang="en-US" sz="2400" dirty="0" smtClean="0">
                <a:solidFill>
                  <a:srgbClr val="FF0000"/>
                </a:solidFill>
              </a:rPr>
              <a:t>TỔNG QUAN</a:t>
            </a:r>
            <a:r>
              <a:rPr lang="en-US" sz="2400" dirty="0" smtClean="0"/>
              <a:t> – Lý do chọn đề tài</a:t>
            </a:r>
            <a:endParaRPr lang="en-US" sz="2400" dirty="0"/>
          </a:p>
        </p:txBody>
      </p:sp>
      <p:sp>
        <p:nvSpPr>
          <p:cNvPr id="5" name="Rounded Rectangle 4"/>
          <p:cNvSpPr/>
          <p:nvPr/>
        </p:nvSpPr>
        <p:spPr>
          <a:xfrm>
            <a:off x="4839789" y="2651759"/>
            <a:ext cx="2272937" cy="1419497"/>
          </a:xfrm>
          <a:prstGeom prst="roundRect">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Nhu cầu tuyển dụng và tìm việc tăng cao</a:t>
            </a:r>
            <a:endParaRPr lang="en-US" dirty="0"/>
          </a:p>
        </p:txBody>
      </p:sp>
      <p:sp>
        <p:nvSpPr>
          <p:cNvPr id="10" name="Rounded Rectangle 9"/>
          <p:cNvSpPr/>
          <p:nvPr/>
        </p:nvSpPr>
        <p:spPr>
          <a:xfrm>
            <a:off x="1140823" y="2651759"/>
            <a:ext cx="2272937" cy="1419497"/>
          </a:xfrm>
          <a:prstGeom prst="roundRect">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Kinh tế phát triển</a:t>
            </a:r>
            <a:endParaRPr lang="en-US" dirty="0"/>
          </a:p>
        </p:txBody>
      </p:sp>
      <p:sp>
        <p:nvSpPr>
          <p:cNvPr id="11" name="Rounded Rectangle 10"/>
          <p:cNvSpPr/>
          <p:nvPr/>
        </p:nvSpPr>
        <p:spPr>
          <a:xfrm>
            <a:off x="8538755" y="2651759"/>
            <a:ext cx="2272937" cy="1419497"/>
          </a:xfrm>
          <a:prstGeom prst="roundRect">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Nắm bắt nhu cầu người dùng</a:t>
            </a:r>
            <a:endParaRPr lang="en-US" dirty="0"/>
          </a:p>
        </p:txBody>
      </p:sp>
      <p:cxnSp>
        <p:nvCxnSpPr>
          <p:cNvPr id="8" name="Straight Arrow Connector 7"/>
          <p:cNvCxnSpPr>
            <a:stCxn id="10" idx="3"/>
            <a:endCxn id="5" idx="1"/>
          </p:cNvCxnSpPr>
          <p:nvPr/>
        </p:nvCxnSpPr>
        <p:spPr>
          <a:xfrm>
            <a:off x="3413760" y="3361508"/>
            <a:ext cx="1426029" cy="0"/>
          </a:xfrm>
          <a:prstGeom prst="straightConnector1">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5" idx="3"/>
            <a:endCxn id="11" idx="1"/>
          </p:cNvCxnSpPr>
          <p:nvPr/>
        </p:nvCxnSpPr>
        <p:spPr>
          <a:xfrm>
            <a:off x="7112726" y="3361508"/>
            <a:ext cx="1426029" cy="0"/>
          </a:xfrm>
          <a:prstGeom prst="straightConnector1">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l="3397" r="1619" b="2730"/>
          <a:stretch/>
        </p:blipFill>
        <p:spPr>
          <a:xfrm>
            <a:off x="1882212" y="679270"/>
            <a:ext cx="1862475" cy="1907294"/>
          </a:xfrm>
          <a:prstGeom prst="rect">
            <a:avLst/>
          </a:prstGeom>
        </p:spPr>
      </p:pic>
    </p:spTree>
    <p:extLst>
      <p:ext uri="{BB962C8B-B14F-4D97-AF65-F5344CB8AC3E}">
        <p14:creationId xmlns:p14="http://schemas.microsoft.com/office/powerpoint/2010/main" val="3881948028"/>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300" fill="hold"/>
                                        <p:tgtEl>
                                          <p:spTgt spid="10"/>
                                        </p:tgtEl>
                                        <p:attrNameLst>
                                          <p:attrName>ppt_w</p:attrName>
                                        </p:attrNameLst>
                                      </p:cBhvr>
                                      <p:tavLst>
                                        <p:tav tm="0">
                                          <p:val>
                                            <p:fltVal val="0"/>
                                          </p:val>
                                        </p:tav>
                                        <p:tav tm="100000">
                                          <p:val>
                                            <p:strVal val="#ppt_w"/>
                                          </p:val>
                                        </p:tav>
                                      </p:tavLst>
                                    </p:anim>
                                    <p:anim calcmode="lin" valueType="num">
                                      <p:cBhvr>
                                        <p:cTn id="8" dur="300" fill="hold"/>
                                        <p:tgtEl>
                                          <p:spTgt spid="10"/>
                                        </p:tgtEl>
                                        <p:attrNameLst>
                                          <p:attrName>ppt_h</p:attrName>
                                        </p:attrNameLst>
                                      </p:cBhvr>
                                      <p:tavLst>
                                        <p:tav tm="0">
                                          <p:val>
                                            <p:fltVal val="0"/>
                                          </p:val>
                                        </p:tav>
                                        <p:tav tm="100000">
                                          <p:val>
                                            <p:strVal val="#ppt_h"/>
                                          </p:val>
                                        </p:tav>
                                      </p:tavLst>
                                    </p:anim>
                                    <p:animEffect transition="in" filter="fade">
                                      <p:cBhvr>
                                        <p:cTn id="9" dur="3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300"/>
                                        <p:tgtEl>
                                          <p:spTgt spid="8"/>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3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ntr" presetSubtype="16"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diamond(in)">
                                      <p:cBhvr>
                                        <p:cTn id="22" dur="300"/>
                                        <p:tgtEl>
                                          <p:spTgt spid="17"/>
                                        </p:tgtEl>
                                      </p:cBhvr>
                                    </p:animEffect>
                                  </p:childTnLst>
                                </p:cTn>
                              </p:par>
                              <p:par>
                                <p:cTn id="23" presetID="8" presetClass="entr" presetSubtype="16"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diamond(in)">
                                      <p:cBhvr>
                                        <p:cTn id="25" dur="3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40823" y="896983"/>
            <a:ext cx="10136777" cy="461665"/>
          </a:xfrm>
          <a:prstGeom prst="rect">
            <a:avLst/>
          </a:prstGeom>
          <a:noFill/>
        </p:spPr>
        <p:txBody>
          <a:bodyPr wrap="square" rtlCol="0">
            <a:spAutoFit/>
          </a:bodyPr>
          <a:lstStyle/>
          <a:p>
            <a:pPr algn="ctr"/>
            <a:r>
              <a:rPr lang="en-US" sz="2400" dirty="0" smtClean="0">
                <a:solidFill>
                  <a:srgbClr val="FF0000"/>
                </a:solidFill>
              </a:rPr>
              <a:t>TỔNG QUAN</a:t>
            </a:r>
            <a:r>
              <a:rPr lang="en-US" sz="2400" dirty="0" smtClean="0"/>
              <a:t> – Mục tiêu đề tài</a:t>
            </a:r>
            <a:endParaRPr lang="en-US" sz="2400" dirty="0"/>
          </a:p>
        </p:txBody>
      </p:sp>
      <p:sp>
        <p:nvSpPr>
          <p:cNvPr id="2" name="Right Arrow 1"/>
          <p:cNvSpPr/>
          <p:nvPr/>
        </p:nvSpPr>
        <p:spPr>
          <a:xfrm>
            <a:off x="1233896" y="2728776"/>
            <a:ext cx="2229394" cy="1419498"/>
          </a:xfrm>
          <a:prstGeom prst="rightArrow">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Thông tin chính xác</a:t>
            </a:r>
          </a:p>
        </p:txBody>
      </p:sp>
      <p:sp>
        <p:nvSpPr>
          <p:cNvPr id="12" name="Right Arrow 11"/>
          <p:cNvSpPr/>
          <p:nvPr/>
        </p:nvSpPr>
        <p:spPr>
          <a:xfrm>
            <a:off x="5849438" y="2728776"/>
            <a:ext cx="2229394" cy="1419498"/>
          </a:xfrm>
          <a:prstGeom prst="rightArrow">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Tìm được công việc</a:t>
            </a:r>
          </a:p>
        </p:txBody>
      </p:sp>
      <p:sp>
        <p:nvSpPr>
          <p:cNvPr id="13" name="Right Arrow 12"/>
          <p:cNvSpPr/>
          <p:nvPr/>
        </p:nvSpPr>
        <p:spPr>
          <a:xfrm>
            <a:off x="3541667" y="2728776"/>
            <a:ext cx="2229394" cy="1419498"/>
          </a:xfrm>
          <a:prstGeom prst="rightArrow">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Quản lý tuyển dụng dễ dàng</a:t>
            </a:r>
          </a:p>
        </p:txBody>
      </p:sp>
      <p:sp>
        <p:nvSpPr>
          <p:cNvPr id="3" name="Oval 2"/>
          <p:cNvSpPr/>
          <p:nvPr/>
        </p:nvSpPr>
        <p:spPr>
          <a:xfrm>
            <a:off x="8157209" y="2066925"/>
            <a:ext cx="2743200" cy="2743200"/>
          </a:xfrm>
          <a:prstGeom prst="ellipse">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Quản lý thông tin tuyển dụng nhanh chóng – hiệu quả, đảm bảo độ chính xác cao</a:t>
            </a:r>
            <a:endParaRPr lang="en-US" dirty="0"/>
          </a:p>
        </p:txBody>
      </p:sp>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7130" r="3981" b="1078"/>
          <a:stretch/>
        </p:blipFill>
        <p:spPr>
          <a:xfrm>
            <a:off x="827315" y="4291435"/>
            <a:ext cx="2046514" cy="1821982"/>
          </a:xfrm>
          <a:prstGeom prst="rect">
            <a:avLst/>
          </a:prstGeom>
        </p:spPr>
      </p:pic>
    </p:spTree>
    <p:extLst>
      <p:ext uri="{BB962C8B-B14F-4D97-AF65-F5344CB8AC3E}">
        <p14:creationId xmlns:p14="http://schemas.microsoft.com/office/powerpoint/2010/main" val="1443627494"/>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 fill="hold"/>
                                        <p:tgtEl>
                                          <p:spTgt spid="2"/>
                                        </p:tgtEl>
                                        <p:attrNameLst>
                                          <p:attrName>ppt_w</p:attrName>
                                        </p:attrNameLst>
                                      </p:cBhvr>
                                      <p:tavLst>
                                        <p:tav tm="0">
                                          <p:val>
                                            <p:strVal val="#ppt_w*0.70"/>
                                          </p:val>
                                        </p:tav>
                                        <p:tav tm="100000">
                                          <p:val>
                                            <p:strVal val="#ppt_w"/>
                                          </p:val>
                                        </p:tav>
                                      </p:tavLst>
                                    </p:anim>
                                    <p:anim calcmode="lin" valueType="num">
                                      <p:cBhvr>
                                        <p:cTn id="8" dur="300" fill="hold"/>
                                        <p:tgtEl>
                                          <p:spTgt spid="2"/>
                                        </p:tgtEl>
                                        <p:attrNameLst>
                                          <p:attrName>ppt_h</p:attrName>
                                        </p:attrNameLst>
                                      </p:cBhvr>
                                      <p:tavLst>
                                        <p:tav tm="0">
                                          <p:val>
                                            <p:strVal val="#ppt_h"/>
                                          </p:val>
                                        </p:tav>
                                        <p:tav tm="100000">
                                          <p:val>
                                            <p:strVal val="#ppt_h"/>
                                          </p:val>
                                        </p:tav>
                                      </p:tavLst>
                                    </p:anim>
                                    <p:animEffect transition="in" filter="fade">
                                      <p:cBhvr>
                                        <p:cTn id="9" dur="3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300" fill="hold"/>
                                        <p:tgtEl>
                                          <p:spTgt spid="13"/>
                                        </p:tgtEl>
                                        <p:attrNameLst>
                                          <p:attrName>ppt_w</p:attrName>
                                        </p:attrNameLst>
                                      </p:cBhvr>
                                      <p:tavLst>
                                        <p:tav tm="0">
                                          <p:val>
                                            <p:strVal val="#ppt_w*0.70"/>
                                          </p:val>
                                        </p:tav>
                                        <p:tav tm="100000">
                                          <p:val>
                                            <p:strVal val="#ppt_w"/>
                                          </p:val>
                                        </p:tav>
                                      </p:tavLst>
                                    </p:anim>
                                    <p:anim calcmode="lin" valueType="num">
                                      <p:cBhvr>
                                        <p:cTn id="15" dur="300" fill="hold"/>
                                        <p:tgtEl>
                                          <p:spTgt spid="13"/>
                                        </p:tgtEl>
                                        <p:attrNameLst>
                                          <p:attrName>ppt_h</p:attrName>
                                        </p:attrNameLst>
                                      </p:cBhvr>
                                      <p:tavLst>
                                        <p:tav tm="0">
                                          <p:val>
                                            <p:strVal val="#ppt_h"/>
                                          </p:val>
                                        </p:tav>
                                        <p:tav tm="100000">
                                          <p:val>
                                            <p:strVal val="#ppt_h"/>
                                          </p:val>
                                        </p:tav>
                                      </p:tavLst>
                                    </p:anim>
                                    <p:animEffect transition="in" filter="fade">
                                      <p:cBhvr>
                                        <p:cTn id="16" dur="3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55"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300" fill="hold"/>
                                        <p:tgtEl>
                                          <p:spTgt spid="12"/>
                                        </p:tgtEl>
                                        <p:attrNameLst>
                                          <p:attrName>ppt_w</p:attrName>
                                        </p:attrNameLst>
                                      </p:cBhvr>
                                      <p:tavLst>
                                        <p:tav tm="0">
                                          <p:val>
                                            <p:strVal val="#ppt_w*0.70"/>
                                          </p:val>
                                        </p:tav>
                                        <p:tav tm="100000">
                                          <p:val>
                                            <p:strVal val="#ppt_w"/>
                                          </p:val>
                                        </p:tav>
                                      </p:tavLst>
                                    </p:anim>
                                    <p:anim calcmode="lin" valueType="num">
                                      <p:cBhvr>
                                        <p:cTn id="22" dur="300" fill="hold"/>
                                        <p:tgtEl>
                                          <p:spTgt spid="12"/>
                                        </p:tgtEl>
                                        <p:attrNameLst>
                                          <p:attrName>ppt_h</p:attrName>
                                        </p:attrNameLst>
                                      </p:cBhvr>
                                      <p:tavLst>
                                        <p:tav tm="0">
                                          <p:val>
                                            <p:strVal val="#ppt_h"/>
                                          </p:val>
                                        </p:tav>
                                        <p:tav tm="100000">
                                          <p:val>
                                            <p:strVal val="#ppt_h"/>
                                          </p:val>
                                        </p:tav>
                                      </p:tavLst>
                                    </p:anim>
                                    <p:animEffect transition="in" filter="fade">
                                      <p:cBhvr>
                                        <p:cTn id="23" dur="3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43" presetClass="entr" presetSubtype="0" fill="hold" grpId="4"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30"/>
                                        <p:tgtEl>
                                          <p:spTgt spid="3"/>
                                        </p:tgtEl>
                                      </p:cBhvr>
                                    </p:animEffect>
                                    <p:anim calcmode="lin" valueType="num">
                                      <p:cBhvr>
                                        <p:cTn id="29" dur="120" fill="hold"/>
                                        <p:tgtEl>
                                          <p:spTgt spid="3"/>
                                        </p:tgtEl>
                                        <p:attrNameLst>
                                          <p:attrName>ppt_x</p:attrName>
                                        </p:attrNameLst>
                                      </p:cBhvr>
                                      <p:tavLst>
                                        <p:tav tm="0">
                                          <p:val>
                                            <p:strVal val="#ppt_x"/>
                                          </p:val>
                                        </p:tav>
                                        <p:tav tm="100000">
                                          <p:val>
                                            <p:strVal val="#ppt_x"/>
                                          </p:val>
                                        </p:tav>
                                      </p:tavLst>
                                    </p:anim>
                                    <p:anim calcmode="lin" valueType="num">
                                      <p:cBhvr>
                                        <p:cTn id="30" dur="120" fill="hold"/>
                                        <p:tgtEl>
                                          <p:spTgt spid="3"/>
                                        </p:tgtEl>
                                        <p:attrNameLst>
                                          <p:attrName>ppt_y</p:attrName>
                                        </p:attrNameLst>
                                      </p:cBhvr>
                                      <p:tavLst>
                                        <p:tav tm="0">
                                          <p:val>
                                            <p:strVal val="#ppt_y+0.31"/>
                                          </p:val>
                                        </p:tav>
                                        <p:tav tm="100000">
                                          <p:val>
                                            <p:strVal val="#ppt_y+0.31"/>
                                          </p:val>
                                        </p:tav>
                                      </p:tavLst>
                                    </p:anim>
                                    <p:anim calcmode="lin" valueType="num">
                                      <p:cBhvr>
                                        <p:cTn id="31" dur="180" decel="50000" fill="hold">
                                          <p:stCondLst>
                                            <p:cond delay="120"/>
                                          </p:stCondLst>
                                        </p:cTn>
                                        <p:tgtEl>
                                          <p:spTgt spid="3"/>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2" dur="180" decel="50000" fill="hold">
                                          <p:stCondLst>
                                            <p:cond delay="120"/>
                                          </p:stCondLst>
                                        </p:cTn>
                                        <p:tgtEl>
                                          <p:spTgt spid="3"/>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 grpId="0" animBg="1"/>
      <p:bldP spid="13" grpId="0" animBg="1"/>
      <p:bldP spid="3" grpId="4"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40823" y="896983"/>
            <a:ext cx="10136777" cy="461665"/>
          </a:xfrm>
          <a:prstGeom prst="rect">
            <a:avLst/>
          </a:prstGeom>
          <a:noFill/>
        </p:spPr>
        <p:txBody>
          <a:bodyPr wrap="square" rtlCol="0">
            <a:spAutoFit/>
          </a:bodyPr>
          <a:lstStyle/>
          <a:p>
            <a:pPr algn="ctr"/>
            <a:r>
              <a:rPr lang="en-US" sz="2400" dirty="0" smtClean="0">
                <a:solidFill>
                  <a:srgbClr val="FF0000"/>
                </a:solidFill>
              </a:rPr>
              <a:t>TỔNG QUAN</a:t>
            </a:r>
            <a:r>
              <a:rPr lang="en-US" sz="2400" dirty="0" smtClean="0"/>
              <a:t> – Chức năng chính đề tài</a:t>
            </a:r>
            <a:endParaRPr lang="en-US" sz="2400" dirty="0"/>
          </a:p>
        </p:txBody>
      </p:sp>
      <p:sp>
        <p:nvSpPr>
          <p:cNvPr id="5" name="Rectangle 4"/>
          <p:cNvSpPr/>
          <p:nvPr/>
        </p:nvSpPr>
        <p:spPr>
          <a:xfrm>
            <a:off x="1454330" y="3074125"/>
            <a:ext cx="1907177" cy="827315"/>
          </a:xfrm>
          <a:prstGeom prst="rect">
            <a:avLst/>
          </a:prstGeom>
          <a:solidFill>
            <a:schemeClr val="accent4"/>
          </a:solidFill>
          <a:effectLst>
            <a:innerShdw blurRad="63500" dist="508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en-US" dirty="0" smtClean="0"/>
              <a:t>Tìm kiếm bài tuyển dụng</a:t>
            </a:r>
            <a:endParaRPr lang="en-US" dirty="0"/>
          </a:p>
        </p:txBody>
      </p:sp>
      <p:sp>
        <p:nvSpPr>
          <p:cNvPr id="9" name="Rectangle 8"/>
          <p:cNvSpPr/>
          <p:nvPr/>
        </p:nvSpPr>
        <p:spPr>
          <a:xfrm>
            <a:off x="3847010" y="3074125"/>
            <a:ext cx="1907177" cy="827315"/>
          </a:xfrm>
          <a:prstGeom prst="rect">
            <a:avLst/>
          </a:prstGeom>
          <a:solidFill>
            <a:schemeClr val="accent4"/>
          </a:solidFill>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en-US" dirty="0" smtClean="0"/>
              <a:t>Nộp đơn ứng tuyển</a:t>
            </a:r>
            <a:endParaRPr lang="en-US" dirty="0"/>
          </a:p>
        </p:txBody>
      </p:sp>
      <p:sp>
        <p:nvSpPr>
          <p:cNvPr id="10" name="Rectangle 9"/>
          <p:cNvSpPr/>
          <p:nvPr/>
        </p:nvSpPr>
        <p:spPr>
          <a:xfrm>
            <a:off x="6239690" y="3074125"/>
            <a:ext cx="1907177" cy="827315"/>
          </a:xfrm>
          <a:prstGeom prst="rect">
            <a:avLst/>
          </a:prstGeom>
          <a:solidFill>
            <a:schemeClr val="accent4"/>
          </a:solidFill>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en-US" dirty="0" smtClean="0"/>
              <a:t>Kiểm tra ứng tuyển</a:t>
            </a:r>
            <a:endParaRPr lang="en-US" dirty="0"/>
          </a:p>
        </p:txBody>
      </p:sp>
      <p:sp>
        <p:nvSpPr>
          <p:cNvPr id="11" name="Rectangle 10"/>
          <p:cNvSpPr/>
          <p:nvPr/>
        </p:nvSpPr>
        <p:spPr>
          <a:xfrm>
            <a:off x="8632370" y="3074124"/>
            <a:ext cx="1907177" cy="827315"/>
          </a:xfrm>
          <a:prstGeom prst="rect">
            <a:avLst/>
          </a:prstGeom>
          <a:solidFill>
            <a:schemeClr val="accent4"/>
          </a:solidFill>
          <a:effectLst>
            <a:innerShdw blurRad="63500" dist="50800" dir="81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en-US" dirty="0" smtClean="0"/>
              <a:t>Giới thiệu thông tin doanh nghiệp</a:t>
            </a:r>
            <a:endParaRPr lang="en-US" dirty="0"/>
          </a:p>
        </p:txBody>
      </p:sp>
      <p:sp>
        <p:nvSpPr>
          <p:cNvPr id="14" name="Rectangle 13"/>
          <p:cNvSpPr/>
          <p:nvPr/>
        </p:nvSpPr>
        <p:spPr>
          <a:xfrm>
            <a:off x="2638696" y="4497975"/>
            <a:ext cx="1907177" cy="827315"/>
          </a:xfrm>
          <a:prstGeom prst="rect">
            <a:avLst/>
          </a:prstGeom>
          <a:solidFill>
            <a:schemeClr val="accent4"/>
          </a:solidFill>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en-US" dirty="0" smtClean="0"/>
              <a:t>Đăng bài tuyển dụng</a:t>
            </a:r>
            <a:endParaRPr lang="en-US" dirty="0"/>
          </a:p>
        </p:txBody>
      </p:sp>
      <p:sp>
        <p:nvSpPr>
          <p:cNvPr id="15" name="Rectangle 14"/>
          <p:cNvSpPr/>
          <p:nvPr/>
        </p:nvSpPr>
        <p:spPr>
          <a:xfrm>
            <a:off x="5037905" y="4497975"/>
            <a:ext cx="1907177" cy="827315"/>
          </a:xfrm>
          <a:prstGeom prst="rect">
            <a:avLst/>
          </a:prstGeom>
          <a:solidFill>
            <a:schemeClr val="accent4"/>
          </a:solidFill>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en-US" dirty="0" smtClean="0"/>
              <a:t>Quản lý tuyển dụng</a:t>
            </a:r>
            <a:endParaRPr lang="en-US" dirty="0"/>
          </a:p>
        </p:txBody>
      </p:sp>
      <p:sp>
        <p:nvSpPr>
          <p:cNvPr id="16" name="Rectangle 15"/>
          <p:cNvSpPr/>
          <p:nvPr/>
        </p:nvSpPr>
        <p:spPr>
          <a:xfrm>
            <a:off x="7437114" y="4497975"/>
            <a:ext cx="1907177" cy="827315"/>
          </a:xfrm>
          <a:prstGeom prst="rect">
            <a:avLst/>
          </a:prstGeom>
          <a:solidFill>
            <a:schemeClr val="accent4"/>
          </a:solidFill>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en-US" dirty="0" smtClean="0"/>
              <a:t>Duyệt tin tuyển dụng</a:t>
            </a:r>
            <a:endParaRPr lang="en-US" dirty="0"/>
          </a:p>
        </p:txBody>
      </p:sp>
      <p:pic>
        <p:nvPicPr>
          <p:cNvPr id="7" name="Picture 6"/>
          <p:cNvPicPr>
            <a:picLocks noChangeAspect="1"/>
          </p:cNvPicPr>
          <p:nvPr/>
        </p:nvPicPr>
        <p:blipFill>
          <a:blip r:embed="rId3"/>
          <a:stretch>
            <a:fillRect/>
          </a:stretch>
        </p:blipFill>
        <p:spPr>
          <a:xfrm>
            <a:off x="9062898" y="1155807"/>
            <a:ext cx="1200150" cy="676275"/>
          </a:xfrm>
          <a:prstGeom prst="rect">
            <a:avLst/>
          </a:prstGeom>
        </p:spPr>
      </p:pic>
      <p:sp>
        <p:nvSpPr>
          <p:cNvPr id="8" name="TextBox 7"/>
          <p:cNvSpPr txBox="1"/>
          <p:nvPr/>
        </p:nvSpPr>
        <p:spPr>
          <a:xfrm>
            <a:off x="1339799" y="1573258"/>
            <a:ext cx="4043415" cy="369332"/>
          </a:xfrm>
          <a:prstGeom prst="rect">
            <a:avLst/>
          </a:prstGeom>
          <a:noFill/>
        </p:spPr>
        <p:txBody>
          <a:bodyPr wrap="none" rtlCol="0">
            <a:spAutoFit/>
          </a:bodyPr>
          <a:lstStyle/>
          <a:p>
            <a:r>
              <a:rPr lang="en-US" dirty="0" smtClean="0"/>
              <a:t>Websites tuyển dụng và tìm kiếm việc làm</a:t>
            </a:r>
            <a:endParaRPr lang="en-US" dirty="0"/>
          </a:p>
        </p:txBody>
      </p:sp>
      <p:cxnSp>
        <p:nvCxnSpPr>
          <p:cNvPr id="21" name="Curved Connector 20"/>
          <p:cNvCxnSpPr>
            <a:endCxn id="5" idx="0"/>
          </p:cNvCxnSpPr>
          <p:nvPr/>
        </p:nvCxnSpPr>
        <p:spPr>
          <a:xfrm rot="10800000" flipV="1">
            <a:off x="2407919" y="1832081"/>
            <a:ext cx="6936372" cy="1242043"/>
          </a:xfrm>
          <a:prstGeom prst="curvedConnector2">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urved Connector 23"/>
          <p:cNvCxnSpPr>
            <a:endCxn id="9" idx="0"/>
          </p:cNvCxnSpPr>
          <p:nvPr/>
        </p:nvCxnSpPr>
        <p:spPr>
          <a:xfrm rot="10800000" flipV="1">
            <a:off x="4800600" y="1832077"/>
            <a:ext cx="4676775" cy="1242047"/>
          </a:xfrm>
          <a:prstGeom prst="curvedConnector2">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urved Connector 26"/>
          <p:cNvCxnSpPr>
            <a:endCxn id="10" idx="0"/>
          </p:cNvCxnSpPr>
          <p:nvPr/>
        </p:nvCxnSpPr>
        <p:spPr>
          <a:xfrm rot="10800000" flipV="1">
            <a:off x="7193279" y="1832071"/>
            <a:ext cx="2240592" cy="1242054"/>
          </a:xfrm>
          <a:prstGeom prst="curvedConnector2">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urved Connector 30"/>
          <p:cNvCxnSpPr>
            <a:stCxn id="7" idx="2"/>
            <a:endCxn id="11" idx="0"/>
          </p:cNvCxnSpPr>
          <p:nvPr/>
        </p:nvCxnSpPr>
        <p:spPr>
          <a:xfrm rot="5400000">
            <a:off x="9003445" y="2414596"/>
            <a:ext cx="1242042" cy="77014"/>
          </a:xfrm>
          <a:prstGeom prst="curvedConnector3">
            <a:avLst>
              <a:gd name="adj1" fmla="val 40031"/>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Curved Connector 33"/>
          <p:cNvCxnSpPr/>
          <p:nvPr/>
        </p:nvCxnSpPr>
        <p:spPr>
          <a:xfrm rot="5400000">
            <a:off x="7504210" y="2549307"/>
            <a:ext cx="2665893" cy="1231443"/>
          </a:xfrm>
          <a:prstGeom prst="curvedConnector3">
            <a:avLst>
              <a:gd name="adj1" fmla="val 40710"/>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p:cNvCxnSpPr/>
          <p:nvPr/>
        </p:nvCxnSpPr>
        <p:spPr>
          <a:xfrm rot="10800000" flipV="1">
            <a:off x="5713490" y="1832076"/>
            <a:ext cx="3617744" cy="2665898"/>
          </a:xfrm>
          <a:prstGeom prst="curvedConnector3">
            <a:avLst>
              <a:gd name="adj1" fmla="val 90809"/>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urved Connector 48"/>
          <p:cNvCxnSpPr/>
          <p:nvPr/>
        </p:nvCxnSpPr>
        <p:spPr>
          <a:xfrm rot="10800000" flipV="1">
            <a:off x="3229034" y="1832074"/>
            <a:ext cx="6102203" cy="2665899"/>
          </a:xfrm>
          <a:prstGeom prst="curvedConnector3">
            <a:avLst>
              <a:gd name="adj1" fmla="val 92925"/>
            </a:avLst>
          </a:prstGeom>
          <a:ln>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4348528"/>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par>
                                <p:cTn id="20" presetID="53" presetClass="entr" presetSubtype="16" fill="hold" nodeType="with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p:cTn id="22" dur="500" fill="hold"/>
                                        <p:tgtEl>
                                          <p:spTgt spid="24"/>
                                        </p:tgtEl>
                                        <p:attrNameLst>
                                          <p:attrName>ppt_w</p:attrName>
                                        </p:attrNameLst>
                                      </p:cBhvr>
                                      <p:tavLst>
                                        <p:tav tm="0">
                                          <p:val>
                                            <p:fltVal val="0"/>
                                          </p:val>
                                        </p:tav>
                                        <p:tav tm="100000">
                                          <p:val>
                                            <p:strVal val="#ppt_w"/>
                                          </p:val>
                                        </p:tav>
                                      </p:tavLst>
                                    </p:anim>
                                    <p:anim calcmode="lin" valueType="num">
                                      <p:cBhvr>
                                        <p:cTn id="23" dur="500" fill="hold"/>
                                        <p:tgtEl>
                                          <p:spTgt spid="24"/>
                                        </p:tgtEl>
                                        <p:attrNameLst>
                                          <p:attrName>ppt_h</p:attrName>
                                        </p:attrNameLst>
                                      </p:cBhvr>
                                      <p:tavLst>
                                        <p:tav tm="0">
                                          <p:val>
                                            <p:fltVal val="0"/>
                                          </p:val>
                                        </p:tav>
                                        <p:tav tm="100000">
                                          <p:val>
                                            <p:strVal val="#ppt_h"/>
                                          </p:val>
                                        </p:tav>
                                      </p:tavLst>
                                    </p:anim>
                                    <p:animEffect transition="in" filter="fade">
                                      <p:cBhvr>
                                        <p:cTn id="24" dur="500"/>
                                        <p:tgtEl>
                                          <p:spTgt spid="24"/>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par>
                                <p:cTn id="30" presetID="53" presetClass="entr" presetSubtype="16" fill="hold" nodeType="withEffect">
                                  <p:stCondLst>
                                    <p:cond delay="0"/>
                                  </p:stCondLst>
                                  <p:childTnLst>
                                    <p:set>
                                      <p:cBhvr>
                                        <p:cTn id="31" dur="1" fill="hold">
                                          <p:stCondLst>
                                            <p:cond delay="0"/>
                                          </p:stCondLst>
                                        </p:cTn>
                                        <p:tgtEl>
                                          <p:spTgt spid="27"/>
                                        </p:tgtEl>
                                        <p:attrNameLst>
                                          <p:attrName>style.visibility</p:attrName>
                                        </p:attrNameLst>
                                      </p:cBhvr>
                                      <p:to>
                                        <p:strVal val="visible"/>
                                      </p:to>
                                    </p:set>
                                    <p:anim calcmode="lin" valueType="num">
                                      <p:cBhvr>
                                        <p:cTn id="32" dur="500" fill="hold"/>
                                        <p:tgtEl>
                                          <p:spTgt spid="27"/>
                                        </p:tgtEl>
                                        <p:attrNameLst>
                                          <p:attrName>ppt_w</p:attrName>
                                        </p:attrNameLst>
                                      </p:cBhvr>
                                      <p:tavLst>
                                        <p:tav tm="0">
                                          <p:val>
                                            <p:fltVal val="0"/>
                                          </p:val>
                                        </p:tav>
                                        <p:tav tm="100000">
                                          <p:val>
                                            <p:strVal val="#ppt_w"/>
                                          </p:val>
                                        </p:tav>
                                      </p:tavLst>
                                    </p:anim>
                                    <p:anim calcmode="lin" valueType="num">
                                      <p:cBhvr>
                                        <p:cTn id="33" dur="500" fill="hold"/>
                                        <p:tgtEl>
                                          <p:spTgt spid="27"/>
                                        </p:tgtEl>
                                        <p:attrNameLst>
                                          <p:attrName>ppt_h</p:attrName>
                                        </p:attrNameLst>
                                      </p:cBhvr>
                                      <p:tavLst>
                                        <p:tav tm="0">
                                          <p:val>
                                            <p:fltVal val="0"/>
                                          </p:val>
                                        </p:tav>
                                        <p:tav tm="100000">
                                          <p:val>
                                            <p:strVal val="#ppt_h"/>
                                          </p:val>
                                        </p:tav>
                                      </p:tavLst>
                                    </p:anim>
                                    <p:animEffect transition="in" filter="fade">
                                      <p:cBhvr>
                                        <p:cTn id="34" dur="500"/>
                                        <p:tgtEl>
                                          <p:spTgt spid="2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p:cTn id="37" dur="500" fill="hold"/>
                                        <p:tgtEl>
                                          <p:spTgt spid="11"/>
                                        </p:tgtEl>
                                        <p:attrNameLst>
                                          <p:attrName>ppt_w</p:attrName>
                                        </p:attrNameLst>
                                      </p:cBhvr>
                                      <p:tavLst>
                                        <p:tav tm="0">
                                          <p:val>
                                            <p:fltVal val="0"/>
                                          </p:val>
                                        </p:tav>
                                        <p:tav tm="100000">
                                          <p:val>
                                            <p:strVal val="#ppt_w"/>
                                          </p:val>
                                        </p:tav>
                                      </p:tavLst>
                                    </p:anim>
                                    <p:anim calcmode="lin" valueType="num">
                                      <p:cBhvr>
                                        <p:cTn id="38" dur="500" fill="hold"/>
                                        <p:tgtEl>
                                          <p:spTgt spid="11"/>
                                        </p:tgtEl>
                                        <p:attrNameLst>
                                          <p:attrName>ppt_h</p:attrName>
                                        </p:attrNameLst>
                                      </p:cBhvr>
                                      <p:tavLst>
                                        <p:tav tm="0">
                                          <p:val>
                                            <p:fltVal val="0"/>
                                          </p:val>
                                        </p:tav>
                                        <p:tav tm="100000">
                                          <p:val>
                                            <p:strVal val="#ppt_h"/>
                                          </p:val>
                                        </p:tav>
                                      </p:tavLst>
                                    </p:anim>
                                    <p:animEffect transition="in" filter="fade">
                                      <p:cBhvr>
                                        <p:cTn id="39" dur="500"/>
                                        <p:tgtEl>
                                          <p:spTgt spid="11"/>
                                        </p:tgtEl>
                                      </p:cBhvr>
                                    </p:animEffect>
                                  </p:childTnLst>
                                </p:cTn>
                              </p:par>
                              <p:par>
                                <p:cTn id="40" presetID="53" presetClass="entr" presetSubtype="16" fill="hold" nodeType="withEffect">
                                  <p:stCondLst>
                                    <p:cond delay="0"/>
                                  </p:stCondLst>
                                  <p:childTnLst>
                                    <p:set>
                                      <p:cBhvr>
                                        <p:cTn id="41" dur="1" fill="hold">
                                          <p:stCondLst>
                                            <p:cond delay="0"/>
                                          </p:stCondLst>
                                        </p:cTn>
                                        <p:tgtEl>
                                          <p:spTgt spid="31"/>
                                        </p:tgtEl>
                                        <p:attrNameLst>
                                          <p:attrName>style.visibility</p:attrName>
                                        </p:attrNameLst>
                                      </p:cBhvr>
                                      <p:to>
                                        <p:strVal val="visible"/>
                                      </p:to>
                                    </p:set>
                                    <p:anim calcmode="lin" valueType="num">
                                      <p:cBhvr>
                                        <p:cTn id="42" dur="500" fill="hold"/>
                                        <p:tgtEl>
                                          <p:spTgt spid="31"/>
                                        </p:tgtEl>
                                        <p:attrNameLst>
                                          <p:attrName>ppt_w</p:attrName>
                                        </p:attrNameLst>
                                      </p:cBhvr>
                                      <p:tavLst>
                                        <p:tav tm="0">
                                          <p:val>
                                            <p:fltVal val="0"/>
                                          </p:val>
                                        </p:tav>
                                        <p:tav tm="100000">
                                          <p:val>
                                            <p:strVal val="#ppt_w"/>
                                          </p:val>
                                        </p:tav>
                                      </p:tavLst>
                                    </p:anim>
                                    <p:anim calcmode="lin" valueType="num">
                                      <p:cBhvr>
                                        <p:cTn id="43" dur="500" fill="hold"/>
                                        <p:tgtEl>
                                          <p:spTgt spid="31"/>
                                        </p:tgtEl>
                                        <p:attrNameLst>
                                          <p:attrName>ppt_h</p:attrName>
                                        </p:attrNameLst>
                                      </p:cBhvr>
                                      <p:tavLst>
                                        <p:tav tm="0">
                                          <p:val>
                                            <p:fltVal val="0"/>
                                          </p:val>
                                        </p:tav>
                                        <p:tav tm="100000">
                                          <p:val>
                                            <p:strVal val="#ppt_h"/>
                                          </p:val>
                                        </p:tav>
                                      </p:tavLst>
                                    </p:anim>
                                    <p:animEffect transition="in" filter="fade">
                                      <p:cBhvr>
                                        <p:cTn id="44" dur="500"/>
                                        <p:tgtEl>
                                          <p:spTgt spid="31"/>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p:cTn id="49" dur="500" fill="hold"/>
                                        <p:tgtEl>
                                          <p:spTgt spid="14"/>
                                        </p:tgtEl>
                                        <p:attrNameLst>
                                          <p:attrName>ppt_w</p:attrName>
                                        </p:attrNameLst>
                                      </p:cBhvr>
                                      <p:tavLst>
                                        <p:tav tm="0">
                                          <p:val>
                                            <p:fltVal val="0"/>
                                          </p:val>
                                        </p:tav>
                                        <p:tav tm="100000">
                                          <p:val>
                                            <p:strVal val="#ppt_w"/>
                                          </p:val>
                                        </p:tav>
                                      </p:tavLst>
                                    </p:anim>
                                    <p:anim calcmode="lin" valueType="num">
                                      <p:cBhvr>
                                        <p:cTn id="50" dur="500" fill="hold"/>
                                        <p:tgtEl>
                                          <p:spTgt spid="14"/>
                                        </p:tgtEl>
                                        <p:attrNameLst>
                                          <p:attrName>ppt_h</p:attrName>
                                        </p:attrNameLst>
                                      </p:cBhvr>
                                      <p:tavLst>
                                        <p:tav tm="0">
                                          <p:val>
                                            <p:fltVal val="0"/>
                                          </p:val>
                                        </p:tav>
                                        <p:tav tm="100000">
                                          <p:val>
                                            <p:strVal val="#ppt_h"/>
                                          </p:val>
                                        </p:tav>
                                      </p:tavLst>
                                    </p:anim>
                                    <p:animEffect transition="in" filter="fade">
                                      <p:cBhvr>
                                        <p:cTn id="51" dur="500"/>
                                        <p:tgtEl>
                                          <p:spTgt spid="14"/>
                                        </p:tgtEl>
                                      </p:cBhvr>
                                    </p:animEffect>
                                  </p:childTnLst>
                                </p:cTn>
                              </p:par>
                              <p:par>
                                <p:cTn id="52" presetID="53" presetClass="entr" presetSubtype="16" fill="hold" nodeType="withEffect">
                                  <p:stCondLst>
                                    <p:cond delay="0"/>
                                  </p:stCondLst>
                                  <p:childTnLst>
                                    <p:set>
                                      <p:cBhvr>
                                        <p:cTn id="53" dur="1" fill="hold">
                                          <p:stCondLst>
                                            <p:cond delay="0"/>
                                          </p:stCondLst>
                                        </p:cTn>
                                        <p:tgtEl>
                                          <p:spTgt spid="49"/>
                                        </p:tgtEl>
                                        <p:attrNameLst>
                                          <p:attrName>style.visibility</p:attrName>
                                        </p:attrNameLst>
                                      </p:cBhvr>
                                      <p:to>
                                        <p:strVal val="visible"/>
                                      </p:to>
                                    </p:set>
                                    <p:anim calcmode="lin" valueType="num">
                                      <p:cBhvr>
                                        <p:cTn id="54" dur="500" fill="hold"/>
                                        <p:tgtEl>
                                          <p:spTgt spid="49"/>
                                        </p:tgtEl>
                                        <p:attrNameLst>
                                          <p:attrName>ppt_w</p:attrName>
                                        </p:attrNameLst>
                                      </p:cBhvr>
                                      <p:tavLst>
                                        <p:tav tm="0">
                                          <p:val>
                                            <p:fltVal val="0"/>
                                          </p:val>
                                        </p:tav>
                                        <p:tav tm="100000">
                                          <p:val>
                                            <p:strVal val="#ppt_w"/>
                                          </p:val>
                                        </p:tav>
                                      </p:tavLst>
                                    </p:anim>
                                    <p:anim calcmode="lin" valueType="num">
                                      <p:cBhvr>
                                        <p:cTn id="55" dur="500" fill="hold"/>
                                        <p:tgtEl>
                                          <p:spTgt spid="49"/>
                                        </p:tgtEl>
                                        <p:attrNameLst>
                                          <p:attrName>ppt_h</p:attrName>
                                        </p:attrNameLst>
                                      </p:cBhvr>
                                      <p:tavLst>
                                        <p:tav tm="0">
                                          <p:val>
                                            <p:fltVal val="0"/>
                                          </p:val>
                                        </p:tav>
                                        <p:tav tm="100000">
                                          <p:val>
                                            <p:strVal val="#ppt_h"/>
                                          </p:val>
                                        </p:tav>
                                      </p:tavLst>
                                    </p:anim>
                                    <p:animEffect transition="in" filter="fade">
                                      <p:cBhvr>
                                        <p:cTn id="56" dur="500"/>
                                        <p:tgtEl>
                                          <p:spTgt spid="49"/>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15"/>
                                        </p:tgtEl>
                                        <p:attrNameLst>
                                          <p:attrName>style.visibility</p:attrName>
                                        </p:attrNameLst>
                                      </p:cBhvr>
                                      <p:to>
                                        <p:strVal val="visible"/>
                                      </p:to>
                                    </p:set>
                                    <p:anim calcmode="lin" valueType="num">
                                      <p:cBhvr>
                                        <p:cTn id="59" dur="500" fill="hold"/>
                                        <p:tgtEl>
                                          <p:spTgt spid="15"/>
                                        </p:tgtEl>
                                        <p:attrNameLst>
                                          <p:attrName>ppt_w</p:attrName>
                                        </p:attrNameLst>
                                      </p:cBhvr>
                                      <p:tavLst>
                                        <p:tav tm="0">
                                          <p:val>
                                            <p:fltVal val="0"/>
                                          </p:val>
                                        </p:tav>
                                        <p:tav tm="100000">
                                          <p:val>
                                            <p:strVal val="#ppt_w"/>
                                          </p:val>
                                        </p:tav>
                                      </p:tavLst>
                                    </p:anim>
                                    <p:anim calcmode="lin" valueType="num">
                                      <p:cBhvr>
                                        <p:cTn id="60" dur="500" fill="hold"/>
                                        <p:tgtEl>
                                          <p:spTgt spid="15"/>
                                        </p:tgtEl>
                                        <p:attrNameLst>
                                          <p:attrName>ppt_h</p:attrName>
                                        </p:attrNameLst>
                                      </p:cBhvr>
                                      <p:tavLst>
                                        <p:tav tm="0">
                                          <p:val>
                                            <p:fltVal val="0"/>
                                          </p:val>
                                        </p:tav>
                                        <p:tav tm="100000">
                                          <p:val>
                                            <p:strVal val="#ppt_h"/>
                                          </p:val>
                                        </p:tav>
                                      </p:tavLst>
                                    </p:anim>
                                    <p:animEffect transition="in" filter="fade">
                                      <p:cBhvr>
                                        <p:cTn id="61" dur="500"/>
                                        <p:tgtEl>
                                          <p:spTgt spid="15"/>
                                        </p:tgtEl>
                                      </p:cBhvr>
                                    </p:animEffect>
                                  </p:childTnLst>
                                </p:cTn>
                              </p:par>
                              <p:par>
                                <p:cTn id="62" presetID="53" presetClass="entr" presetSubtype="16" fill="hold" nodeType="withEffect">
                                  <p:stCondLst>
                                    <p:cond delay="0"/>
                                  </p:stCondLst>
                                  <p:childTnLst>
                                    <p:set>
                                      <p:cBhvr>
                                        <p:cTn id="63" dur="1" fill="hold">
                                          <p:stCondLst>
                                            <p:cond delay="0"/>
                                          </p:stCondLst>
                                        </p:cTn>
                                        <p:tgtEl>
                                          <p:spTgt spid="44"/>
                                        </p:tgtEl>
                                        <p:attrNameLst>
                                          <p:attrName>style.visibility</p:attrName>
                                        </p:attrNameLst>
                                      </p:cBhvr>
                                      <p:to>
                                        <p:strVal val="visible"/>
                                      </p:to>
                                    </p:set>
                                    <p:anim calcmode="lin" valueType="num">
                                      <p:cBhvr>
                                        <p:cTn id="64" dur="500" fill="hold"/>
                                        <p:tgtEl>
                                          <p:spTgt spid="44"/>
                                        </p:tgtEl>
                                        <p:attrNameLst>
                                          <p:attrName>ppt_w</p:attrName>
                                        </p:attrNameLst>
                                      </p:cBhvr>
                                      <p:tavLst>
                                        <p:tav tm="0">
                                          <p:val>
                                            <p:fltVal val="0"/>
                                          </p:val>
                                        </p:tav>
                                        <p:tav tm="100000">
                                          <p:val>
                                            <p:strVal val="#ppt_w"/>
                                          </p:val>
                                        </p:tav>
                                      </p:tavLst>
                                    </p:anim>
                                    <p:anim calcmode="lin" valueType="num">
                                      <p:cBhvr>
                                        <p:cTn id="65" dur="500" fill="hold"/>
                                        <p:tgtEl>
                                          <p:spTgt spid="44"/>
                                        </p:tgtEl>
                                        <p:attrNameLst>
                                          <p:attrName>ppt_h</p:attrName>
                                        </p:attrNameLst>
                                      </p:cBhvr>
                                      <p:tavLst>
                                        <p:tav tm="0">
                                          <p:val>
                                            <p:fltVal val="0"/>
                                          </p:val>
                                        </p:tav>
                                        <p:tav tm="100000">
                                          <p:val>
                                            <p:strVal val="#ppt_h"/>
                                          </p:val>
                                        </p:tav>
                                      </p:tavLst>
                                    </p:anim>
                                    <p:animEffect transition="in" filter="fade">
                                      <p:cBhvr>
                                        <p:cTn id="66" dur="500"/>
                                        <p:tgtEl>
                                          <p:spTgt spid="44"/>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16"/>
                                        </p:tgtEl>
                                        <p:attrNameLst>
                                          <p:attrName>style.visibility</p:attrName>
                                        </p:attrNameLst>
                                      </p:cBhvr>
                                      <p:to>
                                        <p:strVal val="visible"/>
                                      </p:to>
                                    </p:set>
                                    <p:anim calcmode="lin" valueType="num">
                                      <p:cBhvr>
                                        <p:cTn id="69" dur="500" fill="hold"/>
                                        <p:tgtEl>
                                          <p:spTgt spid="16"/>
                                        </p:tgtEl>
                                        <p:attrNameLst>
                                          <p:attrName>ppt_w</p:attrName>
                                        </p:attrNameLst>
                                      </p:cBhvr>
                                      <p:tavLst>
                                        <p:tav tm="0">
                                          <p:val>
                                            <p:fltVal val="0"/>
                                          </p:val>
                                        </p:tav>
                                        <p:tav tm="100000">
                                          <p:val>
                                            <p:strVal val="#ppt_w"/>
                                          </p:val>
                                        </p:tav>
                                      </p:tavLst>
                                    </p:anim>
                                    <p:anim calcmode="lin" valueType="num">
                                      <p:cBhvr>
                                        <p:cTn id="70" dur="500" fill="hold"/>
                                        <p:tgtEl>
                                          <p:spTgt spid="16"/>
                                        </p:tgtEl>
                                        <p:attrNameLst>
                                          <p:attrName>ppt_h</p:attrName>
                                        </p:attrNameLst>
                                      </p:cBhvr>
                                      <p:tavLst>
                                        <p:tav tm="0">
                                          <p:val>
                                            <p:fltVal val="0"/>
                                          </p:val>
                                        </p:tav>
                                        <p:tav tm="100000">
                                          <p:val>
                                            <p:strVal val="#ppt_h"/>
                                          </p:val>
                                        </p:tav>
                                      </p:tavLst>
                                    </p:anim>
                                    <p:animEffect transition="in" filter="fade">
                                      <p:cBhvr>
                                        <p:cTn id="71" dur="500"/>
                                        <p:tgtEl>
                                          <p:spTgt spid="16"/>
                                        </p:tgtEl>
                                      </p:cBhvr>
                                    </p:animEffect>
                                  </p:childTnLst>
                                </p:cTn>
                              </p:par>
                              <p:par>
                                <p:cTn id="72" presetID="53" presetClass="entr" presetSubtype="16" fill="hold" nodeType="withEffect">
                                  <p:stCondLst>
                                    <p:cond delay="0"/>
                                  </p:stCondLst>
                                  <p:childTnLst>
                                    <p:set>
                                      <p:cBhvr>
                                        <p:cTn id="73" dur="1" fill="hold">
                                          <p:stCondLst>
                                            <p:cond delay="0"/>
                                          </p:stCondLst>
                                        </p:cTn>
                                        <p:tgtEl>
                                          <p:spTgt spid="34"/>
                                        </p:tgtEl>
                                        <p:attrNameLst>
                                          <p:attrName>style.visibility</p:attrName>
                                        </p:attrNameLst>
                                      </p:cBhvr>
                                      <p:to>
                                        <p:strVal val="visible"/>
                                      </p:to>
                                    </p:set>
                                    <p:anim calcmode="lin" valueType="num">
                                      <p:cBhvr>
                                        <p:cTn id="74" dur="500" fill="hold"/>
                                        <p:tgtEl>
                                          <p:spTgt spid="34"/>
                                        </p:tgtEl>
                                        <p:attrNameLst>
                                          <p:attrName>ppt_w</p:attrName>
                                        </p:attrNameLst>
                                      </p:cBhvr>
                                      <p:tavLst>
                                        <p:tav tm="0">
                                          <p:val>
                                            <p:fltVal val="0"/>
                                          </p:val>
                                        </p:tav>
                                        <p:tav tm="100000">
                                          <p:val>
                                            <p:strVal val="#ppt_w"/>
                                          </p:val>
                                        </p:tav>
                                      </p:tavLst>
                                    </p:anim>
                                    <p:anim calcmode="lin" valueType="num">
                                      <p:cBhvr>
                                        <p:cTn id="75" dur="500" fill="hold"/>
                                        <p:tgtEl>
                                          <p:spTgt spid="34"/>
                                        </p:tgtEl>
                                        <p:attrNameLst>
                                          <p:attrName>ppt_h</p:attrName>
                                        </p:attrNameLst>
                                      </p:cBhvr>
                                      <p:tavLst>
                                        <p:tav tm="0">
                                          <p:val>
                                            <p:fltVal val="0"/>
                                          </p:val>
                                        </p:tav>
                                        <p:tav tm="100000">
                                          <p:val>
                                            <p:strVal val="#ppt_h"/>
                                          </p:val>
                                        </p:tav>
                                      </p:tavLst>
                                    </p:anim>
                                    <p:animEffect transition="in" filter="fade">
                                      <p:cBhvr>
                                        <p:cTn id="7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0" grpId="0" animBg="1"/>
      <p:bldP spid="11" grpId="0" animBg="1"/>
      <p:bldP spid="14" grpId="0" animBg="1"/>
      <p:bldP spid="15" grpId="0" animBg="1"/>
      <p:bldP spid="1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40823" y="896983"/>
            <a:ext cx="10136777" cy="461665"/>
          </a:xfrm>
          <a:prstGeom prst="rect">
            <a:avLst/>
          </a:prstGeom>
          <a:noFill/>
        </p:spPr>
        <p:txBody>
          <a:bodyPr wrap="square" rtlCol="0">
            <a:spAutoFit/>
          </a:bodyPr>
          <a:lstStyle/>
          <a:p>
            <a:pPr algn="ctr"/>
            <a:r>
              <a:rPr lang="en-US" sz="2400" dirty="0" smtClean="0">
                <a:solidFill>
                  <a:srgbClr val="FF0000"/>
                </a:solidFill>
              </a:rPr>
              <a:t>TỔNG QUAN </a:t>
            </a:r>
            <a:r>
              <a:rPr lang="en-US" sz="2400" dirty="0" smtClean="0"/>
              <a:t>– Giải pháp thực hiện</a:t>
            </a:r>
            <a:endParaRPr lang="en-US" sz="2400" dirty="0"/>
          </a:p>
        </p:txBody>
      </p:sp>
      <p:sp>
        <p:nvSpPr>
          <p:cNvPr id="2" name="Isosceles Triangle 1"/>
          <p:cNvSpPr/>
          <p:nvPr/>
        </p:nvSpPr>
        <p:spPr>
          <a:xfrm>
            <a:off x="3423148" y="1514475"/>
            <a:ext cx="5911352" cy="4286250"/>
          </a:xfrm>
          <a:prstGeom prst="triangle">
            <a:avLst/>
          </a:prstGeom>
          <a:solidFill>
            <a:srgbClr val="FF000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rapezoid 2"/>
          <p:cNvSpPr/>
          <p:nvPr/>
        </p:nvSpPr>
        <p:spPr>
          <a:xfrm>
            <a:off x="3423147" y="5029200"/>
            <a:ext cx="5911353" cy="771525"/>
          </a:xfrm>
          <a:prstGeom prst="trapezoid">
            <a:avLst>
              <a:gd name="adj" fmla="val 68651"/>
            </a:avLst>
          </a:prstGeom>
          <a:solidFill>
            <a:srgbClr val="7030A0"/>
          </a:solidFill>
          <a:ln>
            <a:solidFill>
              <a:schemeClr val="accent4">
                <a:lumMod val="75000"/>
              </a:schemeClr>
            </a:solidFill>
          </a:ln>
          <a:effectLst>
            <a:outerShdw blurRad="254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Khảo sát người dùng</a:t>
            </a:r>
            <a:endParaRPr lang="en-US" dirty="0"/>
          </a:p>
        </p:txBody>
      </p:sp>
      <p:sp>
        <p:nvSpPr>
          <p:cNvPr id="22" name="Trapezoid 21"/>
          <p:cNvSpPr/>
          <p:nvPr/>
        </p:nvSpPr>
        <p:spPr>
          <a:xfrm>
            <a:off x="3952875" y="4257675"/>
            <a:ext cx="4848225" cy="771525"/>
          </a:xfrm>
          <a:prstGeom prst="trapezoid">
            <a:avLst>
              <a:gd name="adj" fmla="val 69136"/>
            </a:avLst>
          </a:prstGeom>
          <a:solidFill>
            <a:srgbClr val="0070C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Khảo sát hệ thống</a:t>
            </a:r>
            <a:endParaRPr lang="en-US" dirty="0"/>
          </a:p>
        </p:txBody>
      </p:sp>
      <p:sp>
        <p:nvSpPr>
          <p:cNvPr id="23" name="Trapezoid 22"/>
          <p:cNvSpPr/>
          <p:nvPr/>
        </p:nvSpPr>
        <p:spPr>
          <a:xfrm>
            <a:off x="4494881" y="3486150"/>
            <a:ext cx="3772819" cy="767579"/>
          </a:xfrm>
          <a:prstGeom prst="trapezoid">
            <a:avLst>
              <a:gd name="adj" fmla="val 68645"/>
            </a:avLst>
          </a:prstGeom>
          <a:solidFill>
            <a:srgbClr val="92D05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Nghiên cứu công nghệ</a:t>
            </a:r>
            <a:endParaRPr lang="en-US" dirty="0"/>
          </a:p>
        </p:txBody>
      </p:sp>
      <p:sp>
        <p:nvSpPr>
          <p:cNvPr id="25" name="Trapezoid 24"/>
          <p:cNvSpPr/>
          <p:nvPr/>
        </p:nvSpPr>
        <p:spPr>
          <a:xfrm>
            <a:off x="5019675" y="2714625"/>
            <a:ext cx="2714626" cy="767579"/>
          </a:xfrm>
          <a:prstGeom prst="trapezoid">
            <a:avLst>
              <a:gd name="adj" fmla="val 68837"/>
            </a:avLst>
          </a:prstGeom>
          <a:solidFill>
            <a:srgbClr val="FFC00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Phân tích thiết kế</a:t>
            </a:r>
          </a:p>
        </p:txBody>
      </p:sp>
      <p:sp>
        <p:nvSpPr>
          <p:cNvPr id="6" name="TextBox 5"/>
          <p:cNvSpPr txBox="1"/>
          <p:nvPr/>
        </p:nvSpPr>
        <p:spPr>
          <a:xfrm>
            <a:off x="5786437" y="2243954"/>
            <a:ext cx="1181100" cy="369332"/>
          </a:xfrm>
          <a:prstGeom prst="rect">
            <a:avLst/>
          </a:prstGeom>
          <a:noFill/>
        </p:spPr>
        <p:txBody>
          <a:bodyPr wrap="square" rtlCol="0">
            <a:spAutoFit/>
          </a:bodyPr>
          <a:lstStyle/>
          <a:p>
            <a:r>
              <a:rPr lang="en-US" dirty="0" smtClean="0">
                <a:solidFill>
                  <a:schemeClr val="bg1"/>
                </a:solidFill>
              </a:rPr>
              <a:t>Triển khai</a:t>
            </a:r>
          </a:p>
        </p:txBody>
      </p:sp>
      <p:pic>
        <p:nvPicPr>
          <p:cNvPr id="28" name="Picture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7397" y="896983"/>
            <a:ext cx="3563565" cy="2693942"/>
          </a:xfrm>
          <a:prstGeom prst="rect">
            <a:avLst/>
          </a:prstGeom>
        </p:spPr>
      </p:pic>
      <p:cxnSp>
        <p:nvCxnSpPr>
          <p:cNvPr id="13" name="Straight Arrow Connector 12"/>
          <p:cNvCxnSpPr/>
          <p:nvPr/>
        </p:nvCxnSpPr>
        <p:spPr>
          <a:xfrm flipV="1">
            <a:off x="2875402" y="1358648"/>
            <a:ext cx="22034" cy="44420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408670"/>
      </p:ext>
    </p:extLst>
  </p:cSld>
  <p:clrMapOvr>
    <a:masterClrMapping/>
  </p:clrMapOvr>
  <mc:AlternateContent xmlns:mc="http://schemas.openxmlformats.org/markup-compatibility/2006">
    <mc:Choice xmlns:p14="http://schemas.microsoft.com/office/powerpoint/2010/main" Requires="p14">
      <p:transition p14:dur="250">
        <p14:flash/>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300"/>
                                        <p:tgtEl>
                                          <p:spTgt spid="3"/>
                                        </p:tgtEl>
                                      </p:cBhvr>
                                    </p:animEffect>
                                    <p:anim calcmode="lin" valueType="num">
                                      <p:cBhvr>
                                        <p:cTn id="8" dur="300" fill="hold"/>
                                        <p:tgtEl>
                                          <p:spTgt spid="3"/>
                                        </p:tgtEl>
                                        <p:attrNameLst>
                                          <p:attrName>ppt_x</p:attrName>
                                        </p:attrNameLst>
                                      </p:cBhvr>
                                      <p:tavLst>
                                        <p:tav tm="0">
                                          <p:val>
                                            <p:strVal val="#ppt_x"/>
                                          </p:val>
                                        </p:tav>
                                        <p:tav tm="100000">
                                          <p:val>
                                            <p:strVal val="#ppt_x"/>
                                          </p:val>
                                        </p:tav>
                                      </p:tavLst>
                                    </p:anim>
                                    <p:anim calcmode="lin" valueType="num">
                                      <p:cBhvr>
                                        <p:cTn id="9" dur="3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300"/>
                                        <p:tgtEl>
                                          <p:spTgt spid="22"/>
                                        </p:tgtEl>
                                      </p:cBhvr>
                                    </p:animEffect>
                                    <p:anim calcmode="lin" valueType="num">
                                      <p:cBhvr>
                                        <p:cTn id="15" dur="300" fill="hold"/>
                                        <p:tgtEl>
                                          <p:spTgt spid="22"/>
                                        </p:tgtEl>
                                        <p:attrNameLst>
                                          <p:attrName>ppt_x</p:attrName>
                                        </p:attrNameLst>
                                      </p:cBhvr>
                                      <p:tavLst>
                                        <p:tav tm="0">
                                          <p:val>
                                            <p:strVal val="#ppt_x"/>
                                          </p:val>
                                        </p:tav>
                                        <p:tav tm="100000">
                                          <p:val>
                                            <p:strVal val="#ppt_x"/>
                                          </p:val>
                                        </p:tav>
                                      </p:tavLst>
                                    </p:anim>
                                    <p:anim calcmode="lin" valueType="num">
                                      <p:cBhvr>
                                        <p:cTn id="16" dur="3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300"/>
                                        <p:tgtEl>
                                          <p:spTgt spid="23"/>
                                        </p:tgtEl>
                                      </p:cBhvr>
                                    </p:animEffect>
                                    <p:anim calcmode="lin" valueType="num">
                                      <p:cBhvr>
                                        <p:cTn id="22" dur="300" fill="hold"/>
                                        <p:tgtEl>
                                          <p:spTgt spid="23"/>
                                        </p:tgtEl>
                                        <p:attrNameLst>
                                          <p:attrName>ppt_x</p:attrName>
                                        </p:attrNameLst>
                                      </p:cBhvr>
                                      <p:tavLst>
                                        <p:tav tm="0">
                                          <p:val>
                                            <p:strVal val="#ppt_x"/>
                                          </p:val>
                                        </p:tav>
                                        <p:tav tm="100000">
                                          <p:val>
                                            <p:strVal val="#ppt_x"/>
                                          </p:val>
                                        </p:tav>
                                      </p:tavLst>
                                    </p:anim>
                                    <p:anim calcmode="lin" valueType="num">
                                      <p:cBhvr>
                                        <p:cTn id="23" dur="3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fade">
                                      <p:cBhvr>
                                        <p:cTn id="28" dur="300"/>
                                        <p:tgtEl>
                                          <p:spTgt spid="25"/>
                                        </p:tgtEl>
                                      </p:cBhvr>
                                    </p:animEffect>
                                    <p:anim calcmode="lin" valueType="num">
                                      <p:cBhvr>
                                        <p:cTn id="29" dur="300" fill="hold"/>
                                        <p:tgtEl>
                                          <p:spTgt spid="25"/>
                                        </p:tgtEl>
                                        <p:attrNameLst>
                                          <p:attrName>ppt_x</p:attrName>
                                        </p:attrNameLst>
                                      </p:cBhvr>
                                      <p:tavLst>
                                        <p:tav tm="0">
                                          <p:val>
                                            <p:strVal val="#ppt_x"/>
                                          </p:val>
                                        </p:tav>
                                        <p:tav tm="100000">
                                          <p:val>
                                            <p:strVal val="#ppt_x"/>
                                          </p:val>
                                        </p:tav>
                                      </p:tavLst>
                                    </p:anim>
                                    <p:anim calcmode="lin" valueType="num">
                                      <p:cBhvr>
                                        <p:cTn id="30" dur="3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300"/>
                                        <p:tgtEl>
                                          <p:spTgt spid="6"/>
                                        </p:tgtEl>
                                      </p:cBhvr>
                                    </p:animEffect>
                                    <p:anim calcmode="lin" valueType="num">
                                      <p:cBhvr>
                                        <p:cTn id="36" dur="300" fill="hold"/>
                                        <p:tgtEl>
                                          <p:spTgt spid="6"/>
                                        </p:tgtEl>
                                        <p:attrNameLst>
                                          <p:attrName>ppt_x</p:attrName>
                                        </p:attrNameLst>
                                      </p:cBhvr>
                                      <p:tavLst>
                                        <p:tav tm="0">
                                          <p:val>
                                            <p:strVal val="#ppt_x"/>
                                          </p:val>
                                        </p:tav>
                                        <p:tav tm="100000">
                                          <p:val>
                                            <p:strVal val="#ppt_x"/>
                                          </p:val>
                                        </p:tav>
                                      </p:tavLst>
                                    </p:anim>
                                    <p:anim calcmode="lin" valueType="num">
                                      <p:cBhvr>
                                        <p:cTn id="37" dur="3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2" grpId="0" animBg="1"/>
      <p:bldP spid="23" grpId="0" animBg="1"/>
      <p:bldP spid="25" grpId="0" animBg="1"/>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62125" y="885966"/>
            <a:ext cx="10136777" cy="461665"/>
          </a:xfrm>
          <a:prstGeom prst="rect">
            <a:avLst/>
          </a:prstGeom>
          <a:noFill/>
        </p:spPr>
        <p:txBody>
          <a:bodyPr wrap="square" rtlCol="0">
            <a:spAutoFit/>
          </a:bodyPr>
          <a:lstStyle/>
          <a:p>
            <a:pPr algn="ctr"/>
            <a:r>
              <a:rPr lang="en-US" sz="2400" dirty="0" smtClean="0">
                <a:solidFill>
                  <a:srgbClr val="FF0000"/>
                </a:solidFill>
              </a:rPr>
              <a:t>TỔNG QUAN</a:t>
            </a:r>
            <a:r>
              <a:rPr lang="en-US" sz="2400" dirty="0" smtClean="0"/>
              <a:t> – Công nghệ chính</a:t>
            </a:r>
            <a:endParaRPr lang="en-US" sz="2400" dirty="0"/>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10949" t="4328" r="8638" b="6061"/>
          <a:stretch/>
        </p:blipFill>
        <p:spPr>
          <a:xfrm>
            <a:off x="1762125" y="658517"/>
            <a:ext cx="2478871" cy="1552576"/>
          </a:xfrm>
          <a:prstGeom prst="rect">
            <a:avLst/>
          </a:prstGeom>
        </p:spPr>
      </p:pic>
      <p:sp>
        <p:nvSpPr>
          <p:cNvPr id="5" name="Rectangle 4"/>
          <p:cNvSpPr/>
          <p:nvPr/>
        </p:nvSpPr>
        <p:spPr>
          <a:xfrm>
            <a:off x="1762125" y="2552700"/>
            <a:ext cx="3619500" cy="3571875"/>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Rectangle 7"/>
          <p:cNvSpPr/>
          <p:nvPr/>
        </p:nvSpPr>
        <p:spPr>
          <a:xfrm>
            <a:off x="2131544" y="2337180"/>
            <a:ext cx="2880662" cy="629381"/>
          </a:xfrm>
          <a:prstGeom prst="rect">
            <a:avLst/>
          </a:prstGeom>
          <a:solidFill>
            <a:srgbClr val="00B050"/>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Ưu điểm</a:t>
            </a:r>
            <a:endParaRPr lang="en-US" dirty="0"/>
          </a:p>
        </p:txBody>
      </p:sp>
      <p:sp>
        <p:nvSpPr>
          <p:cNvPr id="9" name="TextBox 8"/>
          <p:cNvSpPr txBox="1"/>
          <p:nvPr/>
        </p:nvSpPr>
        <p:spPr>
          <a:xfrm>
            <a:off x="1885950" y="3190875"/>
            <a:ext cx="3371850" cy="2031325"/>
          </a:xfrm>
          <a:prstGeom prst="rect">
            <a:avLst/>
          </a:prstGeom>
          <a:noFill/>
        </p:spPr>
        <p:txBody>
          <a:bodyPr wrap="square" rtlCol="0">
            <a:spAutoFit/>
          </a:bodyPr>
          <a:lstStyle/>
          <a:p>
            <a:pPr marL="285750" indent="-285750">
              <a:buClr>
                <a:srgbClr val="00B050"/>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Tốc độ xử lý nhanh, dễ sử dụng, mã nguồn mở miễn phí.</a:t>
            </a:r>
          </a:p>
          <a:p>
            <a:pPr marL="285750" indent="-285750">
              <a:buClr>
                <a:srgbClr val="00B050"/>
              </a:buClr>
              <a:buFont typeface="Wingdings" panose="05000000000000000000" pitchFamily="2" charset="2"/>
              <a:buChar char="ü"/>
            </a:pPr>
            <a:r>
              <a:rPr lang="fr-FR" dirty="0">
                <a:latin typeface="Times New Roman" panose="02020603050405020304" pitchFamily="18" charset="0"/>
                <a:cs typeface="Times New Roman" panose="02020603050405020304" pitchFamily="18" charset="0"/>
              </a:rPr>
              <a:t>Được xây dựng theo đúng chuẩn MVC.</a:t>
            </a:r>
          </a:p>
          <a:p>
            <a:pPr marL="285750" indent="-285750">
              <a:buClr>
                <a:srgbClr val="00B050"/>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Module đa dạng</a:t>
            </a:r>
          </a:p>
          <a:p>
            <a:pPr marL="285750" indent="-285750">
              <a:buClr>
                <a:srgbClr val="00B050"/>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Tính bảo mật cao.</a:t>
            </a:r>
          </a:p>
          <a:p>
            <a:pPr marL="285750" indent="-285750">
              <a:buClr>
                <a:srgbClr val="00B050"/>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Cộng đồng rộng lớn.</a:t>
            </a:r>
          </a:p>
        </p:txBody>
      </p:sp>
      <p:sp>
        <p:nvSpPr>
          <p:cNvPr id="15" name="Rectangle 14"/>
          <p:cNvSpPr/>
          <p:nvPr/>
        </p:nvSpPr>
        <p:spPr>
          <a:xfrm>
            <a:off x="7077075" y="2552700"/>
            <a:ext cx="3619500" cy="3571875"/>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6" name="Rectangle 15"/>
          <p:cNvSpPr/>
          <p:nvPr/>
        </p:nvSpPr>
        <p:spPr>
          <a:xfrm>
            <a:off x="7446494" y="2337180"/>
            <a:ext cx="2880662" cy="62938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Nhược điểm</a:t>
            </a:r>
            <a:endParaRPr lang="en-US" dirty="0"/>
          </a:p>
        </p:txBody>
      </p:sp>
      <p:sp>
        <p:nvSpPr>
          <p:cNvPr id="17" name="TextBox 16"/>
          <p:cNvSpPr txBox="1"/>
          <p:nvPr/>
        </p:nvSpPr>
        <p:spPr>
          <a:xfrm>
            <a:off x="7200900" y="3190875"/>
            <a:ext cx="3371850" cy="2031325"/>
          </a:xfrm>
          <a:prstGeom prst="rect">
            <a:avLst/>
          </a:prstGeom>
          <a:noFill/>
        </p:spPr>
        <p:txBody>
          <a:bodyPr wrap="square" rtlCol="0">
            <a:spAutoFit/>
          </a:bodyPr>
          <a:lstStyle/>
          <a:p>
            <a:pPr marL="285750" indent="-285750">
              <a:buClr>
                <a:schemeClr val="accent4">
                  <a:lumMod val="75000"/>
                </a:schemeClr>
              </a:buClr>
              <a:buFont typeface="Times New Roman" panose="02020603050405020304" pitchFamily="18" charset="0"/>
              <a:buChar char="x"/>
            </a:pPr>
            <a:r>
              <a:rPr lang="en-US" dirty="0">
                <a:latin typeface="Times New Roman" panose="02020603050405020304" pitchFamily="18" charset="0"/>
                <a:cs typeface="Times New Roman" panose="02020603050405020304" pitchFamily="18" charset="0"/>
              </a:rPr>
              <a:t>Thiếu sự liên tục giữa các phiên bản.</a:t>
            </a:r>
          </a:p>
          <a:p>
            <a:pPr marL="285750" indent="-285750">
              <a:buClr>
                <a:schemeClr val="accent4">
                  <a:lumMod val="75000"/>
                </a:schemeClr>
              </a:buClr>
              <a:buFont typeface="Times New Roman" panose="02020603050405020304" pitchFamily="18" charset="0"/>
              <a:buChar char="x"/>
            </a:pPr>
            <a:r>
              <a:rPr lang="en-US" dirty="0">
                <a:latin typeface="Times New Roman" panose="02020603050405020304" pitchFamily="18" charset="0"/>
                <a:cs typeface="Times New Roman" panose="02020603050405020304" pitchFamily="18" charset="0"/>
              </a:rPr>
              <a:t>Thường không cung cấp sự phong phú cho ứng dụng di động</a:t>
            </a:r>
            <a:r>
              <a:rPr lang="en-US" dirty="0" smtClean="0">
                <a:latin typeface="Times New Roman" panose="02020603050405020304" pitchFamily="18" charset="0"/>
                <a:cs typeface="Times New Roman" panose="02020603050405020304" pitchFamily="18" charset="0"/>
              </a:rPr>
              <a:t>.</a:t>
            </a:r>
          </a:p>
          <a:p>
            <a:pPr marL="285750" indent="-285750">
              <a:buClr>
                <a:schemeClr val="accent4">
                  <a:lumMod val="75000"/>
                </a:schemeClr>
              </a:buClr>
              <a:buFont typeface="Times New Roman" panose="02020603050405020304" pitchFamily="18" charset="0"/>
              <a:buChar char="x"/>
            </a:pPr>
            <a:r>
              <a:rPr lang="en-US" dirty="0" smtClean="0">
                <a:latin typeface="Times New Roman" panose="02020603050405020304" pitchFamily="18" charset="0"/>
                <a:cs typeface="Times New Roman" panose="02020603050405020304" pitchFamily="18" charset="0"/>
              </a:rPr>
              <a:t>Không hỗ trợ tính năng thanh toán.</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0104426"/>
      </p:ext>
    </p:extLst>
  </p:cSld>
  <p:clrMapOvr>
    <a:masterClrMapping/>
  </p:clrMapOvr>
  <mc:AlternateContent xmlns:mc="http://schemas.openxmlformats.org/markup-compatibility/2006">
    <mc:Choice xmlns:p14="http://schemas.microsoft.com/office/powerpoint/2010/main" Requires="p14">
      <p:transition p14:dur="250">
        <p:cover/>
      </p:transition>
    </mc:Choice>
    <mc:Fallback>
      <p:transition>
        <p:cover/>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008686" y="876998"/>
            <a:ext cx="10136777" cy="461665"/>
          </a:xfrm>
          <a:prstGeom prst="rect">
            <a:avLst/>
          </a:prstGeom>
          <a:noFill/>
        </p:spPr>
        <p:txBody>
          <a:bodyPr wrap="square" rtlCol="0">
            <a:spAutoFit/>
          </a:bodyPr>
          <a:lstStyle/>
          <a:p>
            <a:pPr algn="ctr"/>
            <a:r>
              <a:rPr lang="en-US" sz="2400" dirty="0" smtClean="0">
                <a:solidFill>
                  <a:srgbClr val="FF0000"/>
                </a:solidFill>
              </a:rPr>
              <a:t>TỔNG QUAN </a:t>
            </a:r>
            <a:r>
              <a:rPr lang="en-US" sz="2400" dirty="0" smtClean="0"/>
              <a:t>– Công nghệ chính</a:t>
            </a:r>
            <a:endParaRPr lang="en-US" sz="2400" dirty="0"/>
          </a:p>
        </p:txBody>
      </p:sp>
      <p:sp>
        <p:nvSpPr>
          <p:cNvPr id="5" name="Rectangle 4"/>
          <p:cNvSpPr/>
          <p:nvPr/>
        </p:nvSpPr>
        <p:spPr>
          <a:xfrm>
            <a:off x="1762125" y="2552700"/>
            <a:ext cx="3619500" cy="3571875"/>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Rectangle 7"/>
          <p:cNvSpPr/>
          <p:nvPr/>
        </p:nvSpPr>
        <p:spPr>
          <a:xfrm>
            <a:off x="2131544" y="2337180"/>
            <a:ext cx="2880662" cy="629381"/>
          </a:xfrm>
          <a:prstGeom prst="rect">
            <a:avLst/>
          </a:prstGeom>
          <a:solidFill>
            <a:srgbClr val="00B050"/>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Ưu điểm</a:t>
            </a:r>
            <a:endParaRPr lang="en-US" dirty="0"/>
          </a:p>
        </p:txBody>
      </p:sp>
      <p:sp>
        <p:nvSpPr>
          <p:cNvPr id="9" name="TextBox 8"/>
          <p:cNvSpPr txBox="1"/>
          <p:nvPr/>
        </p:nvSpPr>
        <p:spPr>
          <a:xfrm>
            <a:off x="1885950" y="3190875"/>
            <a:ext cx="3371850" cy="923330"/>
          </a:xfrm>
          <a:prstGeom prst="rect">
            <a:avLst/>
          </a:prstGeom>
          <a:noFill/>
        </p:spPr>
        <p:txBody>
          <a:bodyPr wrap="square" rtlCol="0">
            <a:spAutoFit/>
          </a:bodyPr>
          <a:lstStyle/>
          <a:p>
            <a:pPr marL="285750" indent="-285750">
              <a:buClr>
                <a:srgbClr val="00B050"/>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Nhẹ, tiết kiệm băng thông.</a:t>
            </a:r>
          </a:p>
          <a:p>
            <a:pPr marL="285750" indent="-285750">
              <a:buClr>
                <a:srgbClr val="00B050"/>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Kiểm tra dễ dàng.</a:t>
            </a:r>
          </a:p>
          <a:p>
            <a:pPr marL="285750" indent="-285750">
              <a:buClr>
                <a:srgbClr val="00B050"/>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Đơn giản.</a:t>
            </a:r>
          </a:p>
        </p:txBody>
      </p:sp>
      <p:sp>
        <p:nvSpPr>
          <p:cNvPr id="15" name="Rectangle 14"/>
          <p:cNvSpPr/>
          <p:nvPr/>
        </p:nvSpPr>
        <p:spPr>
          <a:xfrm>
            <a:off x="7077075" y="2552700"/>
            <a:ext cx="3619500" cy="3571875"/>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6" name="Rectangle 15"/>
          <p:cNvSpPr/>
          <p:nvPr/>
        </p:nvSpPr>
        <p:spPr>
          <a:xfrm>
            <a:off x="7446494" y="2337180"/>
            <a:ext cx="2880662" cy="62938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Nhược điểm</a:t>
            </a:r>
            <a:endParaRPr lang="en-US" dirty="0"/>
          </a:p>
        </p:txBody>
      </p:sp>
      <p:sp>
        <p:nvSpPr>
          <p:cNvPr id="17" name="TextBox 16"/>
          <p:cNvSpPr txBox="1"/>
          <p:nvPr/>
        </p:nvSpPr>
        <p:spPr>
          <a:xfrm>
            <a:off x="7200900" y="3190875"/>
            <a:ext cx="3371850" cy="923330"/>
          </a:xfrm>
          <a:prstGeom prst="rect">
            <a:avLst/>
          </a:prstGeom>
          <a:noFill/>
        </p:spPr>
        <p:txBody>
          <a:bodyPr wrap="square" rtlCol="0">
            <a:spAutoFit/>
          </a:bodyPr>
          <a:lstStyle/>
          <a:p>
            <a:pPr marL="285750" indent="-285750">
              <a:buClr>
                <a:schemeClr val="accent4">
                  <a:lumMod val="75000"/>
                </a:schemeClr>
              </a:buClr>
              <a:buFont typeface="Times New Roman" panose="02020603050405020304" pitchFamily="18" charset="0"/>
              <a:buChar char="x"/>
            </a:pPr>
            <a:r>
              <a:rPr lang="en-US" dirty="0">
                <a:latin typeface="Times New Roman" panose="02020603050405020304" pitchFamily="18" charset="0"/>
                <a:cs typeface="Times New Roman" panose="02020603050405020304" pitchFamily="18" charset="0"/>
              </a:rPr>
              <a:t>Sử dụng vào những dự án lớn.</a:t>
            </a:r>
          </a:p>
          <a:p>
            <a:pPr marL="285750" indent="-285750">
              <a:buClr>
                <a:schemeClr val="accent4">
                  <a:lumMod val="75000"/>
                </a:schemeClr>
              </a:buClr>
              <a:buFont typeface="Times New Roman" panose="02020603050405020304" pitchFamily="18" charset="0"/>
              <a:buChar char="x"/>
            </a:pPr>
            <a:r>
              <a:rPr lang="en-US" dirty="0">
                <a:latin typeface="Times New Roman" panose="02020603050405020304" pitchFamily="18" charset="0"/>
                <a:cs typeface="Times New Roman" panose="02020603050405020304" pitchFamily="18" charset="0"/>
              </a:rPr>
              <a:t>Khó khăn trong quá trình điều hướng code.</a:t>
            </a:r>
            <a:endParaRPr lang="en-US"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5950" y="676386"/>
            <a:ext cx="3603498" cy="1601555"/>
          </a:xfrm>
          <a:prstGeom prst="rect">
            <a:avLst/>
          </a:prstGeom>
        </p:spPr>
      </p:pic>
      <p:sp>
        <p:nvSpPr>
          <p:cNvPr id="3" name="TextBox 2"/>
          <p:cNvSpPr txBox="1"/>
          <p:nvPr/>
        </p:nvSpPr>
        <p:spPr>
          <a:xfrm>
            <a:off x="1326681" y="1107831"/>
            <a:ext cx="1666875" cy="369332"/>
          </a:xfrm>
          <a:prstGeom prst="rect">
            <a:avLst/>
          </a:prstGeom>
          <a:noFill/>
        </p:spPr>
        <p:txBody>
          <a:bodyPr wrap="square" rtlCol="0">
            <a:spAutoFit/>
          </a:bodyPr>
          <a:lstStyle/>
          <a:p>
            <a:r>
              <a:rPr lang="en-US" dirty="0" smtClean="0"/>
              <a:t>Mô hình MVC</a:t>
            </a:r>
            <a:endParaRPr lang="en-US" dirty="0"/>
          </a:p>
        </p:txBody>
      </p:sp>
    </p:spTree>
    <p:extLst>
      <p:ext uri="{BB962C8B-B14F-4D97-AF65-F5344CB8AC3E}">
        <p14:creationId xmlns:p14="http://schemas.microsoft.com/office/powerpoint/2010/main" val="381877208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prestige"/>
      </p:transition>
    </mc:Choice>
    <mc:Fallback>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40823" y="896983"/>
            <a:ext cx="10136777" cy="461665"/>
          </a:xfrm>
          <a:prstGeom prst="rect">
            <a:avLst/>
          </a:prstGeom>
          <a:noFill/>
        </p:spPr>
        <p:txBody>
          <a:bodyPr wrap="square" rtlCol="0">
            <a:spAutoFit/>
          </a:bodyPr>
          <a:lstStyle/>
          <a:p>
            <a:pPr algn="ctr"/>
            <a:r>
              <a:rPr lang="en-US" sz="2400" dirty="0" smtClean="0"/>
              <a:t>Công cụ, công nghệ hỗ trợ</a:t>
            </a:r>
            <a:endParaRPr lang="en-US" sz="2400" dirty="0"/>
          </a:p>
        </p:txBody>
      </p:sp>
      <p:sp>
        <p:nvSpPr>
          <p:cNvPr id="6" name="TextBox 5"/>
          <p:cNvSpPr txBox="1"/>
          <p:nvPr/>
        </p:nvSpPr>
        <p:spPr>
          <a:xfrm>
            <a:off x="5788274" y="2232881"/>
            <a:ext cx="1181100" cy="369332"/>
          </a:xfrm>
          <a:prstGeom prst="rect">
            <a:avLst/>
          </a:prstGeom>
          <a:noFill/>
        </p:spPr>
        <p:txBody>
          <a:bodyPr wrap="square" rtlCol="0">
            <a:spAutoFit/>
          </a:bodyPr>
          <a:lstStyle/>
          <a:p>
            <a:r>
              <a:rPr lang="en-US" dirty="0" smtClean="0">
                <a:solidFill>
                  <a:schemeClr val="bg1"/>
                </a:solidFill>
              </a:rPr>
              <a:t>Triển khai</a:t>
            </a:r>
          </a:p>
        </p:txBody>
      </p:sp>
      <p:pic>
        <p:nvPicPr>
          <p:cNvPr id="2" name="Picture 1"/>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4000" contrast="6000"/>
                    </a14:imgEffect>
                  </a14:imgLayer>
                </a14:imgProps>
              </a:ext>
              <a:ext uri="{28A0092B-C50C-407E-A947-70E740481C1C}">
                <a14:useLocalDpi xmlns:a14="http://schemas.microsoft.com/office/drawing/2010/main" val="0"/>
              </a:ext>
            </a:extLst>
          </a:blip>
          <a:stretch>
            <a:fillRect/>
          </a:stretch>
        </p:blipFill>
        <p:spPr>
          <a:xfrm>
            <a:off x="1714500" y="1523268"/>
            <a:ext cx="1362075" cy="1362075"/>
          </a:xfrm>
          <a:prstGeom prst="rect">
            <a:avLst/>
          </a:prstGeom>
        </p:spPr>
      </p:pic>
      <p:pic>
        <p:nvPicPr>
          <p:cNvPr id="3" name="Picture 2"/>
          <p:cNvPicPr>
            <a:picLocks noChangeAspect="1"/>
          </p:cNvPicPr>
          <p:nvPr/>
        </p:nvPicPr>
        <p:blipFill rotWithShape="1">
          <a:blip r:embed="rId4" cstate="print">
            <a:extLst>
              <a:ext uri="{28A0092B-C50C-407E-A947-70E740481C1C}">
                <a14:useLocalDpi xmlns:a14="http://schemas.microsoft.com/office/drawing/2010/main" val="0"/>
              </a:ext>
            </a:extLst>
          </a:blip>
          <a:srcRect l="10949" t="4328" r="8638" b="6061"/>
          <a:stretch/>
        </p:blipFill>
        <p:spPr>
          <a:xfrm>
            <a:off x="4490503" y="1456593"/>
            <a:ext cx="2478871" cy="1552576"/>
          </a:xfrm>
          <a:prstGeom prst="rect">
            <a:avLst/>
          </a:prstGeom>
        </p:spPr>
      </p:pic>
      <p:pic>
        <p:nvPicPr>
          <p:cNvPr id="5" name="Picture 4"/>
          <p:cNvPicPr>
            <a:picLocks noChangeAspect="1"/>
          </p:cNvPicPr>
          <p:nvPr/>
        </p:nvPicPr>
        <p:blipFill rotWithShape="1">
          <a:blip r:embed="rId5">
            <a:extLst>
              <a:ext uri="{28A0092B-C50C-407E-A947-70E740481C1C}">
                <a14:useLocalDpi xmlns:a14="http://schemas.microsoft.com/office/drawing/2010/main" val="0"/>
              </a:ext>
            </a:extLst>
          </a:blip>
          <a:srcRect l="8000" r="5667"/>
          <a:stretch/>
        </p:blipFill>
        <p:spPr>
          <a:xfrm>
            <a:off x="7811262" y="1456593"/>
            <a:ext cx="2701926" cy="1552576"/>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24437" y="3781275"/>
            <a:ext cx="2143125" cy="2143125"/>
          </a:xfrm>
          <a:prstGeom prst="rect">
            <a:avLst/>
          </a:prstGeom>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6193" t="18865" r="6193" b="20307"/>
          <a:stretch/>
        </p:blipFill>
        <p:spPr>
          <a:xfrm>
            <a:off x="973946" y="3990976"/>
            <a:ext cx="2843181" cy="1382284"/>
          </a:xfrm>
          <a:prstGeom prst="rect">
            <a:avLst/>
          </a:prstGeom>
        </p:spPr>
      </p:pic>
      <p:pic>
        <p:nvPicPr>
          <p:cNvPr id="14" name="Picture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77962" y="3781275"/>
            <a:ext cx="1981201" cy="1981201"/>
          </a:xfrm>
          <a:prstGeom prst="rect">
            <a:avLst/>
          </a:prstGeom>
        </p:spPr>
      </p:pic>
    </p:spTree>
    <p:extLst>
      <p:ext uri="{BB962C8B-B14F-4D97-AF65-F5344CB8AC3E}">
        <p14:creationId xmlns:p14="http://schemas.microsoft.com/office/powerpoint/2010/main" val="2480251428"/>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1385</TotalTime>
  <Words>1237</Words>
  <Application>Microsoft Office PowerPoint</Application>
  <PresentationFormat>Widescreen</PresentationFormat>
  <Paragraphs>144</Paragraphs>
  <Slides>19</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Garamond</vt:lpstr>
      <vt:lpstr>Tempus Sans ITC</vt:lpstr>
      <vt:lpstr>Times New Roman</vt:lpstr>
      <vt:lpstr>Wingdings</vt:lpstr>
      <vt:lpstr>Organic</vt:lpstr>
      <vt:lpstr>KHÓA LUẬN TỐT NGHIỆP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TỔNG KẾT - Hướng phát triển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Khóa luận tốt nghiệp</dc:title>
  <dc:creator>Windows User</dc:creator>
  <cp:lastModifiedBy>Hai Uyen</cp:lastModifiedBy>
  <cp:revision>216</cp:revision>
  <dcterms:created xsi:type="dcterms:W3CDTF">2020-12-28T20:22:15Z</dcterms:created>
  <dcterms:modified xsi:type="dcterms:W3CDTF">2021-01-10T16:54:33Z</dcterms:modified>
</cp:coreProperties>
</file>

<file path=docProps/thumbnail.jpeg>
</file>